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812" r:id="rId4"/>
  </p:sldMasterIdLst>
  <p:notesMasterIdLst>
    <p:notesMasterId r:id="rId21"/>
  </p:notesMasterIdLst>
  <p:handoutMasterIdLst>
    <p:handoutMasterId r:id="rId22"/>
  </p:handoutMasterIdLst>
  <p:sldIdLst>
    <p:sldId id="262" r:id="rId5"/>
    <p:sldId id="265" r:id="rId6"/>
    <p:sldId id="268" r:id="rId7"/>
    <p:sldId id="273" r:id="rId8"/>
    <p:sldId id="274" r:id="rId9"/>
    <p:sldId id="259" r:id="rId10"/>
    <p:sldId id="269" r:id="rId11"/>
    <p:sldId id="278" r:id="rId12"/>
    <p:sldId id="275" r:id="rId13"/>
    <p:sldId id="270" r:id="rId14"/>
    <p:sldId id="272" r:id="rId15"/>
    <p:sldId id="276" r:id="rId16"/>
    <p:sldId id="277" r:id="rId17"/>
    <p:sldId id="261" r:id="rId18"/>
    <p:sldId id="271" r:id="rId19"/>
    <p:sldId id="267"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61B6E4-62E9-40B7-8761-5EA8FFC5D542}" v="2197" dt="2020-07-23T19:20:14.6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87"/>
  </p:normalViewPr>
  <p:slideViewPr>
    <p:cSldViewPr snapToGrid="0" snapToObjects="1">
      <p:cViewPr varScale="1">
        <p:scale>
          <a:sx n="122" d="100"/>
          <a:sy n="122" d="100"/>
        </p:scale>
        <p:origin x="96" y="282"/>
      </p:cViewPr>
      <p:guideLst/>
    </p:cSldViewPr>
  </p:slideViewPr>
  <p:notesTextViewPr>
    <p:cViewPr>
      <p:scale>
        <a:sx n="1" d="1"/>
        <a:sy n="1" d="1"/>
      </p:scale>
      <p:origin x="0" y="0"/>
    </p:cViewPr>
  </p:notesTextViewPr>
  <p:notesViewPr>
    <p:cSldViewPr snapToGrid="0" snapToObjects="1">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F68C9D-B856-4B0E-8DD2-5A5139EEA58C}" type="doc">
      <dgm:prSet loTypeId="urn:microsoft.com/office/officeart/2008/layout/HorizontalMultiLevelHierarchy" loCatId="hierarchy" qsTypeId="urn:microsoft.com/office/officeart/2005/8/quickstyle/3d2" qsCatId="3D" csTypeId="urn:microsoft.com/office/officeart/2005/8/colors/colorful1" csCatId="colorful" phldr="1"/>
      <dgm:spPr/>
      <dgm:t>
        <a:bodyPr/>
        <a:lstStyle/>
        <a:p>
          <a:endParaRPr lang="en-US"/>
        </a:p>
      </dgm:t>
    </dgm:pt>
    <dgm:pt modelId="{523155A2-12D9-44FF-80B9-3465040B6072}">
      <dgm:prSet phldrT="[Text]"/>
      <dgm:spPr/>
      <dgm:t>
        <a:bodyPr/>
        <a:lstStyle/>
        <a:p>
          <a:r>
            <a:rPr lang="en-US" dirty="0"/>
            <a:t>Scenarios</a:t>
          </a:r>
        </a:p>
      </dgm:t>
    </dgm:pt>
    <dgm:pt modelId="{96A14ED7-4F88-41C0-A1FE-89BB55E9B1E0}" type="parTrans" cxnId="{A990D748-F46B-4162-8B63-7E8FA728CF8E}">
      <dgm:prSet/>
      <dgm:spPr/>
      <dgm:t>
        <a:bodyPr/>
        <a:lstStyle/>
        <a:p>
          <a:endParaRPr lang="en-US"/>
        </a:p>
      </dgm:t>
    </dgm:pt>
    <dgm:pt modelId="{CBC93D4C-183A-4EDB-A602-31CBF46458A0}" type="sibTrans" cxnId="{A990D748-F46B-4162-8B63-7E8FA728CF8E}">
      <dgm:prSet/>
      <dgm:spPr/>
      <dgm:t>
        <a:bodyPr/>
        <a:lstStyle/>
        <a:p>
          <a:endParaRPr lang="en-US"/>
        </a:p>
      </dgm:t>
    </dgm:pt>
    <dgm:pt modelId="{6C7E4C63-5455-47CF-BAA1-2DFF25592B04}">
      <dgm:prSet phldrT="[Text]" custT="1"/>
      <dgm:spPr/>
      <dgm:t>
        <a:bodyPr/>
        <a:lstStyle/>
        <a:p>
          <a:r>
            <a:rPr lang="en-US" sz="2800" b="1" dirty="0"/>
            <a:t>1</a:t>
          </a:r>
          <a:r>
            <a:rPr lang="en-US" sz="1050" dirty="0"/>
            <a:t>Face-to-face learning following the governments </a:t>
          </a:r>
          <a:r>
            <a:rPr lang="en-US" sz="1050" b="1" i="1" dirty="0"/>
            <a:t>most</a:t>
          </a:r>
          <a:r>
            <a:rPr lang="en-US" sz="1050" dirty="0"/>
            <a:t> stringent requirements and protocols </a:t>
          </a:r>
        </a:p>
        <a:p>
          <a:r>
            <a:rPr lang="en-US" sz="1050" dirty="0"/>
            <a:t>(MI Safe Start Plan Phase 4)</a:t>
          </a:r>
        </a:p>
      </dgm:t>
    </dgm:pt>
    <dgm:pt modelId="{FEB96E69-A6D2-49C7-8D16-B19E0A6D7B07}" type="parTrans" cxnId="{4C39163F-6274-432D-A06C-7D5DAB5EB97E}">
      <dgm:prSet/>
      <dgm:spPr/>
      <dgm:t>
        <a:bodyPr/>
        <a:lstStyle/>
        <a:p>
          <a:endParaRPr lang="en-US" dirty="0"/>
        </a:p>
      </dgm:t>
    </dgm:pt>
    <dgm:pt modelId="{3500AC29-F4E8-4513-AD40-A22CDDDDB071}" type="sibTrans" cxnId="{4C39163F-6274-432D-A06C-7D5DAB5EB97E}">
      <dgm:prSet/>
      <dgm:spPr/>
      <dgm:t>
        <a:bodyPr/>
        <a:lstStyle/>
        <a:p>
          <a:endParaRPr lang="en-US"/>
        </a:p>
      </dgm:t>
    </dgm:pt>
    <dgm:pt modelId="{4E3FCDF6-DC34-49D9-999C-E5CF8D819829}">
      <dgm:prSet custT="1"/>
      <dgm:spPr/>
      <dgm:t>
        <a:bodyPr/>
        <a:lstStyle/>
        <a:p>
          <a:r>
            <a:rPr lang="en-US" sz="2800" b="1" dirty="0"/>
            <a:t>2</a:t>
          </a:r>
          <a:r>
            <a:rPr lang="en-US" sz="2800" dirty="0"/>
            <a:t> </a:t>
          </a:r>
          <a:r>
            <a:rPr lang="en-US" sz="1200" dirty="0"/>
            <a:t>Face-to-face learning following the governments stringent requirements and protocols </a:t>
          </a:r>
        </a:p>
        <a:p>
          <a:r>
            <a:rPr lang="en-US" sz="1200" dirty="0"/>
            <a:t>(MI Safe Start Plan Phase 5)</a:t>
          </a:r>
        </a:p>
      </dgm:t>
    </dgm:pt>
    <dgm:pt modelId="{5488952D-8291-4F4E-8093-18BCC6BDE623}" type="parTrans" cxnId="{605BB350-88C3-40DD-BD67-02DCC6549B5A}">
      <dgm:prSet/>
      <dgm:spPr/>
      <dgm:t>
        <a:bodyPr/>
        <a:lstStyle/>
        <a:p>
          <a:endParaRPr lang="en-US" dirty="0"/>
        </a:p>
      </dgm:t>
    </dgm:pt>
    <dgm:pt modelId="{AFD9538E-865A-499E-8D28-96B18A4987E2}" type="sibTrans" cxnId="{605BB350-88C3-40DD-BD67-02DCC6549B5A}">
      <dgm:prSet/>
      <dgm:spPr/>
      <dgm:t>
        <a:bodyPr/>
        <a:lstStyle/>
        <a:p>
          <a:endParaRPr lang="en-US"/>
        </a:p>
      </dgm:t>
    </dgm:pt>
    <dgm:pt modelId="{5A507929-7E5B-44A0-B76C-C81155BB636C}">
      <dgm:prSet custT="1"/>
      <dgm:spPr/>
      <dgm:t>
        <a:bodyPr/>
        <a:lstStyle/>
        <a:p>
          <a:r>
            <a:rPr lang="en-US" sz="2400" b="1" dirty="0"/>
            <a:t>3</a:t>
          </a:r>
          <a:r>
            <a:rPr lang="en-US" sz="1600" dirty="0"/>
            <a:t> </a:t>
          </a:r>
          <a:r>
            <a:rPr lang="en-US" sz="1200" dirty="0"/>
            <a:t>Distance Learning </a:t>
          </a:r>
        </a:p>
        <a:p>
          <a:r>
            <a:rPr lang="en-US" sz="1200" dirty="0"/>
            <a:t>(MI Safe Start Plan Phases 1-3)</a:t>
          </a:r>
        </a:p>
      </dgm:t>
    </dgm:pt>
    <dgm:pt modelId="{4DB72366-4EF5-4E21-BDE9-1A46DEF57A02}" type="parTrans" cxnId="{828F6534-5AAC-4E32-8F62-E49E0F0DC973}">
      <dgm:prSet/>
      <dgm:spPr/>
      <dgm:t>
        <a:bodyPr/>
        <a:lstStyle/>
        <a:p>
          <a:endParaRPr lang="en-US" dirty="0"/>
        </a:p>
      </dgm:t>
    </dgm:pt>
    <dgm:pt modelId="{A9B34E15-3752-4FFF-8C0F-E0592B66FCD4}" type="sibTrans" cxnId="{828F6534-5AAC-4E32-8F62-E49E0F0DC973}">
      <dgm:prSet/>
      <dgm:spPr/>
      <dgm:t>
        <a:bodyPr/>
        <a:lstStyle/>
        <a:p>
          <a:endParaRPr lang="en-US"/>
        </a:p>
      </dgm:t>
    </dgm:pt>
    <dgm:pt modelId="{A2AD7274-7CFC-4554-B4E3-388DCD1A01D8}" type="pres">
      <dgm:prSet presAssocID="{57F68C9D-B856-4B0E-8DD2-5A5139EEA58C}" presName="Name0" presStyleCnt="0">
        <dgm:presLayoutVars>
          <dgm:chPref val="1"/>
          <dgm:dir/>
          <dgm:animOne val="branch"/>
          <dgm:animLvl val="lvl"/>
          <dgm:resizeHandles val="exact"/>
        </dgm:presLayoutVars>
      </dgm:prSet>
      <dgm:spPr/>
    </dgm:pt>
    <dgm:pt modelId="{AB0A526C-F7A7-44F1-863D-63E1977CE132}" type="pres">
      <dgm:prSet presAssocID="{523155A2-12D9-44FF-80B9-3465040B6072}" presName="root1" presStyleCnt="0"/>
      <dgm:spPr/>
    </dgm:pt>
    <dgm:pt modelId="{19CCD065-1653-4452-A777-9422347552A7}" type="pres">
      <dgm:prSet presAssocID="{523155A2-12D9-44FF-80B9-3465040B6072}" presName="LevelOneTextNode" presStyleLbl="node0" presStyleIdx="0" presStyleCnt="1" custLinFactNeighborX="10627">
        <dgm:presLayoutVars>
          <dgm:chPref val="3"/>
        </dgm:presLayoutVars>
      </dgm:prSet>
      <dgm:spPr/>
    </dgm:pt>
    <dgm:pt modelId="{83087B25-7115-403B-95CC-34FD1F113F28}" type="pres">
      <dgm:prSet presAssocID="{523155A2-12D9-44FF-80B9-3465040B6072}" presName="level2hierChild" presStyleCnt="0"/>
      <dgm:spPr/>
    </dgm:pt>
    <dgm:pt modelId="{8DDAF8CA-76CF-4871-86FF-5711422E1068}" type="pres">
      <dgm:prSet presAssocID="{FEB96E69-A6D2-49C7-8D16-B19E0A6D7B07}" presName="conn2-1" presStyleLbl="parChTrans1D2" presStyleIdx="0" presStyleCnt="3"/>
      <dgm:spPr/>
    </dgm:pt>
    <dgm:pt modelId="{FB9DFED6-A094-432F-A1C8-C89BD0E8543F}" type="pres">
      <dgm:prSet presAssocID="{FEB96E69-A6D2-49C7-8D16-B19E0A6D7B07}" presName="connTx" presStyleLbl="parChTrans1D2" presStyleIdx="0" presStyleCnt="3"/>
      <dgm:spPr/>
    </dgm:pt>
    <dgm:pt modelId="{596318A5-4CE9-4285-BDAA-FDED8345977A}" type="pres">
      <dgm:prSet presAssocID="{6C7E4C63-5455-47CF-BAA1-2DFF25592B04}" presName="root2" presStyleCnt="0"/>
      <dgm:spPr/>
    </dgm:pt>
    <dgm:pt modelId="{5AFA7C8A-C04F-4EB1-B662-5F13A88E5D8C}" type="pres">
      <dgm:prSet presAssocID="{6C7E4C63-5455-47CF-BAA1-2DFF25592B04}" presName="LevelTwoTextNode" presStyleLbl="node2" presStyleIdx="0" presStyleCnt="3">
        <dgm:presLayoutVars>
          <dgm:chPref val="3"/>
        </dgm:presLayoutVars>
      </dgm:prSet>
      <dgm:spPr/>
    </dgm:pt>
    <dgm:pt modelId="{DFB8F314-1A54-425F-901E-BFA95D25106D}" type="pres">
      <dgm:prSet presAssocID="{6C7E4C63-5455-47CF-BAA1-2DFF25592B04}" presName="level3hierChild" presStyleCnt="0"/>
      <dgm:spPr/>
    </dgm:pt>
    <dgm:pt modelId="{16155479-0FEC-4409-8AA2-BD878A3400EC}" type="pres">
      <dgm:prSet presAssocID="{5488952D-8291-4F4E-8093-18BCC6BDE623}" presName="conn2-1" presStyleLbl="parChTrans1D2" presStyleIdx="1" presStyleCnt="3"/>
      <dgm:spPr/>
    </dgm:pt>
    <dgm:pt modelId="{1D6AD517-F849-4C45-ABAC-CBD4AA8BC3A8}" type="pres">
      <dgm:prSet presAssocID="{5488952D-8291-4F4E-8093-18BCC6BDE623}" presName="connTx" presStyleLbl="parChTrans1D2" presStyleIdx="1" presStyleCnt="3"/>
      <dgm:spPr/>
    </dgm:pt>
    <dgm:pt modelId="{6D209B03-ED27-4AAA-B905-AFACA079D949}" type="pres">
      <dgm:prSet presAssocID="{4E3FCDF6-DC34-49D9-999C-E5CF8D819829}" presName="root2" presStyleCnt="0"/>
      <dgm:spPr/>
    </dgm:pt>
    <dgm:pt modelId="{347FB2F0-F3F2-49B7-A937-4D27492D5EF7}" type="pres">
      <dgm:prSet presAssocID="{4E3FCDF6-DC34-49D9-999C-E5CF8D819829}" presName="LevelTwoTextNode" presStyleLbl="node2" presStyleIdx="1" presStyleCnt="3">
        <dgm:presLayoutVars>
          <dgm:chPref val="3"/>
        </dgm:presLayoutVars>
      </dgm:prSet>
      <dgm:spPr/>
    </dgm:pt>
    <dgm:pt modelId="{5AA73881-5C0E-47AD-9949-CDDEB726F521}" type="pres">
      <dgm:prSet presAssocID="{4E3FCDF6-DC34-49D9-999C-E5CF8D819829}" presName="level3hierChild" presStyleCnt="0"/>
      <dgm:spPr/>
    </dgm:pt>
    <dgm:pt modelId="{B9F4680C-E343-4892-8798-9F867846D7FF}" type="pres">
      <dgm:prSet presAssocID="{4DB72366-4EF5-4E21-BDE9-1A46DEF57A02}" presName="conn2-1" presStyleLbl="parChTrans1D2" presStyleIdx="2" presStyleCnt="3"/>
      <dgm:spPr/>
    </dgm:pt>
    <dgm:pt modelId="{E64B1AA5-5324-4D09-8438-2E9230B13D86}" type="pres">
      <dgm:prSet presAssocID="{4DB72366-4EF5-4E21-BDE9-1A46DEF57A02}" presName="connTx" presStyleLbl="parChTrans1D2" presStyleIdx="2" presStyleCnt="3"/>
      <dgm:spPr/>
    </dgm:pt>
    <dgm:pt modelId="{2F8DBFB6-4EF4-4C6F-BF34-244754DB915E}" type="pres">
      <dgm:prSet presAssocID="{5A507929-7E5B-44A0-B76C-C81155BB636C}" presName="root2" presStyleCnt="0"/>
      <dgm:spPr/>
    </dgm:pt>
    <dgm:pt modelId="{2AA56BA2-5225-42B4-BED2-4D40CB71128C}" type="pres">
      <dgm:prSet presAssocID="{5A507929-7E5B-44A0-B76C-C81155BB636C}" presName="LevelTwoTextNode" presStyleLbl="node2" presStyleIdx="2" presStyleCnt="3">
        <dgm:presLayoutVars>
          <dgm:chPref val="3"/>
        </dgm:presLayoutVars>
      </dgm:prSet>
      <dgm:spPr/>
    </dgm:pt>
    <dgm:pt modelId="{6249F0B5-9CBF-451A-A109-6585F826F7F3}" type="pres">
      <dgm:prSet presAssocID="{5A507929-7E5B-44A0-B76C-C81155BB636C}" presName="level3hierChild" presStyleCnt="0"/>
      <dgm:spPr/>
    </dgm:pt>
  </dgm:ptLst>
  <dgm:cxnLst>
    <dgm:cxn modelId="{BB107411-4C10-4BFE-B47E-B02FF860C8D9}" type="presOf" srcId="{FEB96E69-A6D2-49C7-8D16-B19E0A6D7B07}" destId="{FB9DFED6-A094-432F-A1C8-C89BD0E8543F}" srcOrd="1" destOrd="0" presId="urn:microsoft.com/office/officeart/2008/layout/HorizontalMultiLevelHierarchy"/>
    <dgm:cxn modelId="{02162418-576B-40D2-AF06-565E7B640B2F}" type="presOf" srcId="{4E3FCDF6-DC34-49D9-999C-E5CF8D819829}" destId="{347FB2F0-F3F2-49B7-A937-4D27492D5EF7}" srcOrd="0" destOrd="0" presId="urn:microsoft.com/office/officeart/2008/layout/HorizontalMultiLevelHierarchy"/>
    <dgm:cxn modelId="{828F6534-5AAC-4E32-8F62-E49E0F0DC973}" srcId="{523155A2-12D9-44FF-80B9-3465040B6072}" destId="{5A507929-7E5B-44A0-B76C-C81155BB636C}" srcOrd="2" destOrd="0" parTransId="{4DB72366-4EF5-4E21-BDE9-1A46DEF57A02}" sibTransId="{A9B34E15-3752-4FFF-8C0F-E0592B66FCD4}"/>
    <dgm:cxn modelId="{4C39163F-6274-432D-A06C-7D5DAB5EB97E}" srcId="{523155A2-12D9-44FF-80B9-3465040B6072}" destId="{6C7E4C63-5455-47CF-BAA1-2DFF25592B04}" srcOrd="0" destOrd="0" parTransId="{FEB96E69-A6D2-49C7-8D16-B19E0A6D7B07}" sibTransId="{3500AC29-F4E8-4513-AD40-A22CDDDDB071}"/>
    <dgm:cxn modelId="{4ABBD95C-1E13-41DF-8436-167D2FA65516}" type="presOf" srcId="{5488952D-8291-4F4E-8093-18BCC6BDE623}" destId="{1D6AD517-F849-4C45-ABAC-CBD4AA8BC3A8}" srcOrd="1" destOrd="0" presId="urn:microsoft.com/office/officeart/2008/layout/HorizontalMultiLevelHierarchy"/>
    <dgm:cxn modelId="{A990D748-F46B-4162-8B63-7E8FA728CF8E}" srcId="{57F68C9D-B856-4B0E-8DD2-5A5139EEA58C}" destId="{523155A2-12D9-44FF-80B9-3465040B6072}" srcOrd="0" destOrd="0" parTransId="{96A14ED7-4F88-41C0-A1FE-89BB55E9B1E0}" sibTransId="{CBC93D4C-183A-4EDB-A602-31CBF46458A0}"/>
    <dgm:cxn modelId="{605BB350-88C3-40DD-BD67-02DCC6549B5A}" srcId="{523155A2-12D9-44FF-80B9-3465040B6072}" destId="{4E3FCDF6-DC34-49D9-999C-E5CF8D819829}" srcOrd="1" destOrd="0" parTransId="{5488952D-8291-4F4E-8093-18BCC6BDE623}" sibTransId="{AFD9538E-865A-499E-8D28-96B18A4987E2}"/>
    <dgm:cxn modelId="{A67FC474-F728-48AD-BFB8-8F27CA755179}" type="presOf" srcId="{5488952D-8291-4F4E-8093-18BCC6BDE623}" destId="{16155479-0FEC-4409-8AA2-BD878A3400EC}" srcOrd="0" destOrd="0" presId="urn:microsoft.com/office/officeart/2008/layout/HorizontalMultiLevelHierarchy"/>
    <dgm:cxn modelId="{58DBE357-06E9-469A-9FDC-5743E45F2A57}" type="presOf" srcId="{57F68C9D-B856-4B0E-8DD2-5A5139EEA58C}" destId="{A2AD7274-7CFC-4554-B4E3-388DCD1A01D8}" srcOrd="0" destOrd="0" presId="urn:microsoft.com/office/officeart/2008/layout/HorizontalMultiLevelHierarchy"/>
    <dgm:cxn modelId="{B1940591-CA5E-45A9-8742-A24A2DD219C2}" type="presOf" srcId="{5A507929-7E5B-44A0-B76C-C81155BB636C}" destId="{2AA56BA2-5225-42B4-BED2-4D40CB71128C}" srcOrd="0" destOrd="0" presId="urn:microsoft.com/office/officeart/2008/layout/HorizontalMultiLevelHierarchy"/>
    <dgm:cxn modelId="{C743BE93-C62B-4F2B-8983-61C4E78D568F}" type="presOf" srcId="{4DB72366-4EF5-4E21-BDE9-1A46DEF57A02}" destId="{E64B1AA5-5324-4D09-8438-2E9230B13D86}" srcOrd="1" destOrd="0" presId="urn:microsoft.com/office/officeart/2008/layout/HorizontalMultiLevelHierarchy"/>
    <dgm:cxn modelId="{56E072A9-A9BA-480D-9F76-705B35321162}" type="presOf" srcId="{6C7E4C63-5455-47CF-BAA1-2DFF25592B04}" destId="{5AFA7C8A-C04F-4EB1-B662-5F13A88E5D8C}" srcOrd="0" destOrd="0" presId="urn:microsoft.com/office/officeart/2008/layout/HorizontalMultiLevelHierarchy"/>
    <dgm:cxn modelId="{91C4E1D9-7D1E-4296-8D14-1D78F0A4CD48}" type="presOf" srcId="{523155A2-12D9-44FF-80B9-3465040B6072}" destId="{19CCD065-1653-4452-A777-9422347552A7}" srcOrd="0" destOrd="0" presId="urn:microsoft.com/office/officeart/2008/layout/HorizontalMultiLevelHierarchy"/>
    <dgm:cxn modelId="{43CA1EDF-88D6-4DE2-8EE6-882913478D06}" type="presOf" srcId="{FEB96E69-A6D2-49C7-8D16-B19E0A6D7B07}" destId="{8DDAF8CA-76CF-4871-86FF-5711422E1068}" srcOrd="0" destOrd="0" presId="urn:microsoft.com/office/officeart/2008/layout/HorizontalMultiLevelHierarchy"/>
    <dgm:cxn modelId="{6C7CE4FD-9C53-405D-AED9-BF74D1B5039F}" type="presOf" srcId="{4DB72366-4EF5-4E21-BDE9-1A46DEF57A02}" destId="{B9F4680C-E343-4892-8798-9F867846D7FF}" srcOrd="0" destOrd="0" presId="urn:microsoft.com/office/officeart/2008/layout/HorizontalMultiLevelHierarchy"/>
    <dgm:cxn modelId="{A9B4FB7F-1FA3-4A3E-BC76-DCDCCB427FCC}" type="presParOf" srcId="{A2AD7274-7CFC-4554-B4E3-388DCD1A01D8}" destId="{AB0A526C-F7A7-44F1-863D-63E1977CE132}" srcOrd="0" destOrd="0" presId="urn:microsoft.com/office/officeart/2008/layout/HorizontalMultiLevelHierarchy"/>
    <dgm:cxn modelId="{2A3E1D26-441C-44A6-932E-6868D747A070}" type="presParOf" srcId="{AB0A526C-F7A7-44F1-863D-63E1977CE132}" destId="{19CCD065-1653-4452-A777-9422347552A7}" srcOrd="0" destOrd="0" presId="urn:microsoft.com/office/officeart/2008/layout/HorizontalMultiLevelHierarchy"/>
    <dgm:cxn modelId="{5EBC9553-8B54-43A6-8349-6045D9C2AB64}" type="presParOf" srcId="{AB0A526C-F7A7-44F1-863D-63E1977CE132}" destId="{83087B25-7115-403B-95CC-34FD1F113F28}" srcOrd="1" destOrd="0" presId="urn:microsoft.com/office/officeart/2008/layout/HorizontalMultiLevelHierarchy"/>
    <dgm:cxn modelId="{ACB078BD-357B-4EC5-91A0-CF13F7CB6987}" type="presParOf" srcId="{83087B25-7115-403B-95CC-34FD1F113F28}" destId="{8DDAF8CA-76CF-4871-86FF-5711422E1068}" srcOrd="0" destOrd="0" presId="urn:microsoft.com/office/officeart/2008/layout/HorizontalMultiLevelHierarchy"/>
    <dgm:cxn modelId="{D2582869-4C4B-4F6E-989D-C28D8E782CAB}" type="presParOf" srcId="{8DDAF8CA-76CF-4871-86FF-5711422E1068}" destId="{FB9DFED6-A094-432F-A1C8-C89BD0E8543F}" srcOrd="0" destOrd="0" presId="urn:microsoft.com/office/officeart/2008/layout/HorizontalMultiLevelHierarchy"/>
    <dgm:cxn modelId="{20790A08-B210-4AAF-A98F-7B24A3A288B6}" type="presParOf" srcId="{83087B25-7115-403B-95CC-34FD1F113F28}" destId="{596318A5-4CE9-4285-BDAA-FDED8345977A}" srcOrd="1" destOrd="0" presId="urn:microsoft.com/office/officeart/2008/layout/HorizontalMultiLevelHierarchy"/>
    <dgm:cxn modelId="{DA3C7793-E409-4588-90EE-25C910DC59D6}" type="presParOf" srcId="{596318A5-4CE9-4285-BDAA-FDED8345977A}" destId="{5AFA7C8A-C04F-4EB1-B662-5F13A88E5D8C}" srcOrd="0" destOrd="0" presId="urn:microsoft.com/office/officeart/2008/layout/HorizontalMultiLevelHierarchy"/>
    <dgm:cxn modelId="{74943934-33D1-464A-AA48-ED500C60D0EF}" type="presParOf" srcId="{596318A5-4CE9-4285-BDAA-FDED8345977A}" destId="{DFB8F314-1A54-425F-901E-BFA95D25106D}" srcOrd="1" destOrd="0" presId="urn:microsoft.com/office/officeart/2008/layout/HorizontalMultiLevelHierarchy"/>
    <dgm:cxn modelId="{88BD1956-0B19-4DF0-BEF9-13F7F60EA691}" type="presParOf" srcId="{83087B25-7115-403B-95CC-34FD1F113F28}" destId="{16155479-0FEC-4409-8AA2-BD878A3400EC}" srcOrd="2" destOrd="0" presId="urn:microsoft.com/office/officeart/2008/layout/HorizontalMultiLevelHierarchy"/>
    <dgm:cxn modelId="{BE5A7F45-61E2-48EF-B383-6CDE856D94DF}" type="presParOf" srcId="{16155479-0FEC-4409-8AA2-BD878A3400EC}" destId="{1D6AD517-F849-4C45-ABAC-CBD4AA8BC3A8}" srcOrd="0" destOrd="0" presId="urn:microsoft.com/office/officeart/2008/layout/HorizontalMultiLevelHierarchy"/>
    <dgm:cxn modelId="{9BF5A0F3-D7CF-42F8-A40B-38018A0A010C}" type="presParOf" srcId="{83087B25-7115-403B-95CC-34FD1F113F28}" destId="{6D209B03-ED27-4AAA-B905-AFACA079D949}" srcOrd="3" destOrd="0" presId="urn:microsoft.com/office/officeart/2008/layout/HorizontalMultiLevelHierarchy"/>
    <dgm:cxn modelId="{71EC5E0A-C22F-4FCE-97C4-D0B274E42E1B}" type="presParOf" srcId="{6D209B03-ED27-4AAA-B905-AFACA079D949}" destId="{347FB2F0-F3F2-49B7-A937-4D27492D5EF7}" srcOrd="0" destOrd="0" presId="urn:microsoft.com/office/officeart/2008/layout/HorizontalMultiLevelHierarchy"/>
    <dgm:cxn modelId="{B24BF30A-F144-4CDD-AF43-44BA4D4EDB98}" type="presParOf" srcId="{6D209B03-ED27-4AAA-B905-AFACA079D949}" destId="{5AA73881-5C0E-47AD-9949-CDDEB726F521}" srcOrd="1" destOrd="0" presId="urn:microsoft.com/office/officeart/2008/layout/HorizontalMultiLevelHierarchy"/>
    <dgm:cxn modelId="{3BD036BD-560F-4822-95F3-4B59206FEDEF}" type="presParOf" srcId="{83087B25-7115-403B-95CC-34FD1F113F28}" destId="{B9F4680C-E343-4892-8798-9F867846D7FF}" srcOrd="4" destOrd="0" presId="urn:microsoft.com/office/officeart/2008/layout/HorizontalMultiLevelHierarchy"/>
    <dgm:cxn modelId="{E5BB7CDC-82AF-4E9C-85AC-50DF142F5682}" type="presParOf" srcId="{B9F4680C-E343-4892-8798-9F867846D7FF}" destId="{E64B1AA5-5324-4D09-8438-2E9230B13D86}" srcOrd="0" destOrd="0" presId="urn:microsoft.com/office/officeart/2008/layout/HorizontalMultiLevelHierarchy"/>
    <dgm:cxn modelId="{0BDFC73F-FC14-4502-8A52-CB7EC45E486A}" type="presParOf" srcId="{83087B25-7115-403B-95CC-34FD1F113F28}" destId="{2F8DBFB6-4EF4-4C6F-BF34-244754DB915E}" srcOrd="5" destOrd="0" presId="urn:microsoft.com/office/officeart/2008/layout/HorizontalMultiLevelHierarchy"/>
    <dgm:cxn modelId="{34DAFFAE-F53B-46AF-9127-18E144AA5B6A}" type="presParOf" srcId="{2F8DBFB6-4EF4-4C6F-BF34-244754DB915E}" destId="{2AA56BA2-5225-42B4-BED2-4D40CB71128C}" srcOrd="0" destOrd="0" presId="urn:microsoft.com/office/officeart/2008/layout/HorizontalMultiLevelHierarchy"/>
    <dgm:cxn modelId="{D8C16FE7-858D-41CC-938D-F8F9CEBA7728}" type="presParOf" srcId="{2F8DBFB6-4EF4-4C6F-BF34-244754DB915E}" destId="{6249F0B5-9CBF-451A-A109-6585F826F7F3}" srcOrd="1" destOrd="0" presId="urn:microsoft.com/office/officeart/2008/layout/HorizontalMultiLevelHierarchy"/>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A5EA16-7A08-4C67-902E-C69E47F2CF8D}"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A1CD9C12-442F-4EB4-ADCB-B180C575EF54}">
      <dgm:prSet phldrT="[Text]" custT="1"/>
      <dgm:spPr/>
      <dgm:t>
        <a:bodyPr/>
        <a:lstStyle/>
        <a:p>
          <a:r>
            <a:rPr lang="en-US" sz="900" b="1" dirty="0"/>
            <a:t>Symptomatic students must stay home</a:t>
          </a:r>
        </a:p>
      </dgm:t>
    </dgm:pt>
    <dgm:pt modelId="{9ED0DA92-FB74-44F7-BE90-5F3E8CA98943}" type="parTrans" cxnId="{96B55086-04B6-4735-B903-5D3C4FBA65CB}">
      <dgm:prSet/>
      <dgm:spPr/>
      <dgm:t>
        <a:bodyPr/>
        <a:lstStyle/>
        <a:p>
          <a:endParaRPr lang="en-US"/>
        </a:p>
      </dgm:t>
    </dgm:pt>
    <dgm:pt modelId="{536C3672-5742-4885-9244-3C465274FC4D}" type="sibTrans" cxnId="{96B55086-04B6-4735-B903-5D3C4FBA65CB}">
      <dgm:prSet/>
      <dgm:spPr/>
      <dgm:t>
        <a:bodyPr/>
        <a:lstStyle/>
        <a:p>
          <a:endParaRPr lang="en-US" dirty="0"/>
        </a:p>
      </dgm:t>
    </dgm:pt>
    <dgm:pt modelId="{653AEA32-CF68-44A1-A217-D337F8CAF0B3}">
      <dgm:prSet phldrT="[Text]"/>
      <dgm:spPr/>
      <dgm:t>
        <a:bodyPr/>
        <a:lstStyle/>
        <a:p>
          <a:endParaRPr lang="en-US" b="1" dirty="0"/>
        </a:p>
      </dgm:t>
    </dgm:pt>
    <dgm:pt modelId="{79278EB6-330C-408A-B9E3-D4DE79A271DA}" type="parTrans" cxnId="{BC9AAEBC-38E5-436A-B60D-394EFA98197D}">
      <dgm:prSet/>
      <dgm:spPr/>
      <dgm:t>
        <a:bodyPr/>
        <a:lstStyle/>
        <a:p>
          <a:endParaRPr lang="en-US"/>
        </a:p>
      </dgm:t>
    </dgm:pt>
    <dgm:pt modelId="{BC8CE646-586E-4EEA-969C-A4C74000EA87}" type="sibTrans" cxnId="{BC9AAEBC-38E5-436A-B60D-394EFA98197D}">
      <dgm:prSet/>
      <dgm:spPr/>
      <dgm:t>
        <a:bodyPr/>
        <a:lstStyle/>
        <a:p>
          <a:endParaRPr lang="en-US" dirty="0"/>
        </a:p>
      </dgm:t>
    </dgm:pt>
    <dgm:pt modelId="{830F4252-8FE0-48BB-AD48-3F845B7F1833}">
      <dgm:prSet phldrT="[Text]"/>
      <dgm:spPr/>
      <dgm:t>
        <a:bodyPr/>
        <a:lstStyle/>
        <a:p>
          <a:endParaRPr lang="en-US" dirty="0"/>
        </a:p>
      </dgm:t>
    </dgm:pt>
    <dgm:pt modelId="{75C1E0B7-78E1-4684-8507-A584DC31AAB7}" type="parTrans" cxnId="{AF56924C-E524-485F-8F90-AD8F74F4F8AA}">
      <dgm:prSet/>
      <dgm:spPr/>
      <dgm:t>
        <a:bodyPr/>
        <a:lstStyle/>
        <a:p>
          <a:endParaRPr lang="en-US"/>
        </a:p>
      </dgm:t>
    </dgm:pt>
    <dgm:pt modelId="{E4558182-00D7-4704-9DA5-78309D5A5E97}" type="sibTrans" cxnId="{AF56924C-E524-485F-8F90-AD8F74F4F8AA}">
      <dgm:prSet/>
      <dgm:spPr/>
      <dgm:t>
        <a:bodyPr/>
        <a:lstStyle/>
        <a:p>
          <a:endParaRPr lang="en-US" dirty="0"/>
        </a:p>
      </dgm:t>
    </dgm:pt>
    <dgm:pt modelId="{F44385A4-BF8B-42C8-8B92-5A24E778EDC2}" type="pres">
      <dgm:prSet presAssocID="{7DA5EA16-7A08-4C67-902E-C69E47F2CF8D}" presName="Name0" presStyleCnt="0">
        <dgm:presLayoutVars>
          <dgm:chMax/>
          <dgm:chPref/>
          <dgm:dir/>
          <dgm:animLvl val="lvl"/>
        </dgm:presLayoutVars>
      </dgm:prSet>
      <dgm:spPr/>
    </dgm:pt>
    <dgm:pt modelId="{88367169-DA3A-415C-8662-CC84A45A55E5}" type="pres">
      <dgm:prSet presAssocID="{A1CD9C12-442F-4EB4-ADCB-B180C575EF54}" presName="composite" presStyleCnt="0"/>
      <dgm:spPr/>
    </dgm:pt>
    <dgm:pt modelId="{5F4829B8-84D2-49F6-B862-2306795DC08C}" type="pres">
      <dgm:prSet presAssocID="{A1CD9C12-442F-4EB4-ADCB-B180C575EF54}" presName="Parent1" presStyleLbl="node1" presStyleIdx="0" presStyleCnt="6" custLinFactNeighborY="0">
        <dgm:presLayoutVars>
          <dgm:chMax val="1"/>
          <dgm:chPref val="1"/>
          <dgm:bulletEnabled val="1"/>
        </dgm:presLayoutVars>
      </dgm:prSet>
      <dgm:spPr/>
    </dgm:pt>
    <dgm:pt modelId="{D71C9AF1-B4AC-4838-BF2E-91CF29F4B463}" type="pres">
      <dgm:prSet presAssocID="{A1CD9C12-442F-4EB4-ADCB-B180C575EF54}" presName="Childtext1" presStyleLbl="revTx" presStyleIdx="0" presStyleCnt="3">
        <dgm:presLayoutVars>
          <dgm:chMax val="0"/>
          <dgm:chPref val="0"/>
          <dgm:bulletEnabled val="1"/>
        </dgm:presLayoutVars>
      </dgm:prSet>
      <dgm:spPr/>
    </dgm:pt>
    <dgm:pt modelId="{55785AE3-A8D4-4E17-BB76-73100340AF8D}" type="pres">
      <dgm:prSet presAssocID="{A1CD9C12-442F-4EB4-ADCB-B180C575EF54}" presName="BalanceSpacing" presStyleCnt="0"/>
      <dgm:spPr/>
    </dgm:pt>
    <dgm:pt modelId="{F358B959-627A-487A-B106-256AFCA24B4B}" type="pres">
      <dgm:prSet presAssocID="{A1CD9C12-442F-4EB4-ADCB-B180C575EF54}" presName="BalanceSpacing1" presStyleCnt="0"/>
      <dgm:spPr/>
    </dgm:pt>
    <dgm:pt modelId="{FF484A9F-F1D5-48B9-936A-51C280F91284}" type="pres">
      <dgm:prSet presAssocID="{536C3672-5742-4885-9244-3C465274FC4D}" presName="Accent1Text" presStyleLbl="node1" presStyleIdx="1" presStyleCnt="6"/>
      <dgm:spPr/>
    </dgm:pt>
    <dgm:pt modelId="{B3BE61E2-A2BC-4044-863B-7AE59AA94757}" type="pres">
      <dgm:prSet presAssocID="{536C3672-5742-4885-9244-3C465274FC4D}" presName="spaceBetweenRectangles" presStyleCnt="0"/>
      <dgm:spPr/>
    </dgm:pt>
    <dgm:pt modelId="{57BF5916-B485-46BB-8211-7AFB0F4C0CB6}" type="pres">
      <dgm:prSet presAssocID="{653AEA32-CF68-44A1-A217-D337F8CAF0B3}" presName="composite" presStyleCnt="0"/>
      <dgm:spPr/>
    </dgm:pt>
    <dgm:pt modelId="{1AF342E1-5562-423A-81F9-096005E4ED93}" type="pres">
      <dgm:prSet presAssocID="{653AEA32-CF68-44A1-A217-D337F8CAF0B3}" presName="Parent1" presStyleLbl="node1" presStyleIdx="2" presStyleCnt="6">
        <dgm:presLayoutVars>
          <dgm:chMax val="1"/>
          <dgm:chPref val="1"/>
          <dgm:bulletEnabled val="1"/>
        </dgm:presLayoutVars>
      </dgm:prSet>
      <dgm:spPr/>
    </dgm:pt>
    <dgm:pt modelId="{E9640CF7-C3C0-4EF6-9D3D-4EE0CD30D2B1}" type="pres">
      <dgm:prSet presAssocID="{653AEA32-CF68-44A1-A217-D337F8CAF0B3}" presName="Childtext1" presStyleLbl="revTx" presStyleIdx="1" presStyleCnt="3">
        <dgm:presLayoutVars>
          <dgm:chMax val="0"/>
          <dgm:chPref val="0"/>
          <dgm:bulletEnabled val="1"/>
        </dgm:presLayoutVars>
      </dgm:prSet>
      <dgm:spPr/>
    </dgm:pt>
    <dgm:pt modelId="{962602CC-4BB5-43D2-8C05-CE6D7EA0A7F6}" type="pres">
      <dgm:prSet presAssocID="{653AEA32-CF68-44A1-A217-D337F8CAF0B3}" presName="BalanceSpacing" presStyleCnt="0"/>
      <dgm:spPr/>
    </dgm:pt>
    <dgm:pt modelId="{A64EC5E1-CD79-458F-A6B6-1663459B13B4}" type="pres">
      <dgm:prSet presAssocID="{653AEA32-CF68-44A1-A217-D337F8CAF0B3}" presName="BalanceSpacing1" presStyleCnt="0"/>
      <dgm:spPr/>
    </dgm:pt>
    <dgm:pt modelId="{92C1A1EE-1057-4346-8D2D-48DA823EB44B}" type="pres">
      <dgm:prSet presAssocID="{BC8CE646-586E-4EEA-969C-A4C74000EA87}" presName="Accent1Text" presStyleLbl="node1" presStyleIdx="3" presStyleCnt="6"/>
      <dgm:spPr/>
    </dgm:pt>
    <dgm:pt modelId="{AA9E95DF-397B-4BA7-BF8D-DD9B20C7478E}" type="pres">
      <dgm:prSet presAssocID="{BC8CE646-586E-4EEA-969C-A4C74000EA87}" presName="spaceBetweenRectangles" presStyleCnt="0"/>
      <dgm:spPr/>
    </dgm:pt>
    <dgm:pt modelId="{E1AAD4ED-E62E-4B82-BB0F-C7577784251A}" type="pres">
      <dgm:prSet presAssocID="{830F4252-8FE0-48BB-AD48-3F845B7F1833}" presName="composite" presStyleCnt="0"/>
      <dgm:spPr/>
    </dgm:pt>
    <dgm:pt modelId="{EE73C25C-413D-4C12-8CF5-C81037F6583E}" type="pres">
      <dgm:prSet presAssocID="{830F4252-8FE0-48BB-AD48-3F845B7F1833}" presName="Parent1" presStyleLbl="node1" presStyleIdx="4" presStyleCnt="6">
        <dgm:presLayoutVars>
          <dgm:chMax val="1"/>
          <dgm:chPref val="1"/>
          <dgm:bulletEnabled val="1"/>
        </dgm:presLayoutVars>
      </dgm:prSet>
      <dgm:spPr/>
    </dgm:pt>
    <dgm:pt modelId="{5F7934B0-F770-411D-BDEC-F3886497B5DB}" type="pres">
      <dgm:prSet presAssocID="{830F4252-8FE0-48BB-AD48-3F845B7F1833}" presName="Childtext1" presStyleLbl="revTx" presStyleIdx="2" presStyleCnt="3">
        <dgm:presLayoutVars>
          <dgm:chMax val="0"/>
          <dgm:chPref val="0"/>
          <dgm:bulletEnabled val="1"/>
        </dgm:presLayoutVars>
      </dgm:prSet>
      <dgm:spPr/>
    </dgm:pt>
    <dgm:pt modelId="{21B9E0EA-6891-439E-AD30-B1C02B16E7B5}" type="pres">
      <dgm:prSet presAssocID="{830F4252-8FE0-48BB-AD48-3F845B7F1833}" presName="BalanceSpacing" presStyleCnt="0"/>
      <dgm:spPr/>
    </dgm:pt>
    <dgm:pt modelId="{421704E7-AB70-4127-B311-4344F53A01F9}" type="pres">
      <dgm:prSet presAssocID="{830F4252-8FE0-48BB-AD48-3F845B7F1833}" presName="BalanceSpacing1" presStyleCnt="0"/>
      <dgm:spPr/>
    </dgm:pt>
    <dgm:pt modelId="{3EA18A3C-2671-4CA3-9212-41559193FEA5}" type="pres">
      <dgm:prSet presAssocID="{E4558182-00D7-4704-9DA5-78309D5A5E97}" presName="Accent1Text" presStyleLbl="node1" presStyleIdx="5" presStyleCnt="6"/>
      <dgm:spPr/>
    </dgm:pt>
  </dgm:ptLst>
  <dgm:cxnLst>
    <dgm:cxn modelId="{A317C604-0C7B-4881-B5AA-2467D60819D6}" type="presOf" srcId="{536C3672-5742-4885-9244-3C465274FC4D}" destId="{FF484A9F-F1D5-48B9-936A-51C280F91284}" srcOrd="0" destOrd="0" presId="urn:microsoft.com/office/officeart/2008/layout/AlternatingHexagons"/>
    <dgm:cxn modelId="{219B2406-F58B-4EBC-B14C-7C867E5B847A}" type="presOf" srcId="{A1CD9C12-442F-4EB4-ADCB-B180C575EF54}" destId="{5F4829B8-84D2-49F6-B862-2306795DC08C}" srcOrd="0" destOrd="0" presId="urn:microsoft.com/office/officeart/2008/layout/AlternatingHexagons"/>
    <dgm:cxn modelId="{A29EB416-E98D-4116-A954-A42F6DE8E2EA}" type="presOf" srcId="{E4558182-00D7-4704-9DA5-78309D5A5E97}" destId="{3EA18A3C-2671-4CA3-9212-41559193FEA5}" srcOrd="0" destOrd="0" presId="urn:microsoft.com/office/officeart/2008/layout/AlternatingHexagons"/>
    <dgm:cxn modelId="{79959418-2E64-4318-A7AF-61515BD53AB0}" type="presOf" srcId="{653AEA32-CF68-44A1-A217-D337F8CAF0B3}" destId="{1AF342E1-5562-423A-81F9-096005E4ED93}" srcOrd="0" destOrd="0" presId="urn:microsoft.com/office/officeart/2008/layout/AlternatingHexagons"/>
    <dgm:cxn modelId="{481CA22F-4C7F-44C7-A377-36CBC32CF314}" type="presOf" srcId="{830F4252-8FE0-48BB-AD48-3F845B7F1833}" destId="{EE73C25C-413D-4C12-8CF5-C81037F6583E}" srcOrd="0" destOrd="0" presId="urn:microsoft.com/office/officeart/2008/layout/AlternatingHexagons"/>
    <dgm:cxn modelId="{20E11E44-E22E-4F36-A162-6A2C9E961F73}" type="presOf" srcId="{7DA5EA16-7A08-4C67-902E-C69E47F2CF8D}" destId="{F44385A4-BF8B-42C8-8B92-5A24E778EDC2}" srcOrd="0" destOrd="0" presId="urn:microsoft.com/office/officeart/2008/layout/AlternatingHexagons"/>
    <dgm:cxn modelId="{AF56924C-E524-485F-8F90-AD8F74F4F8AA}" srcId="{7DA5EA16-7A08-4C67-902E-C69E47F2CF8D}" destId="{830F4252-8FE0-48BB-AD48-3F845B7F1833}" srcOrd="2" destOrd="0" parTransId="{75C1E0B7-78E1-4684-8507-A584DC31AAB7}" sibTransId="{E4558182-00D7-4704-9DA5-78309D5A5E97}"/>
    <dgm:cxn modelId="{96B55086-04B6-4735-B903-5D3C4FBA65CB}" srcId="{7DA5EA16-7A08-4C67-902E-C69E47F2CF8D}" destId="{A1CD9C12-442F-4EB4-ADCB-B180C575EF54}" srcOrd="0" destOrd="0" parTransId="{9ED0DA92-FB74-44F7-BE90-5F3E8CA98943}" sibTransId="{536C3672-5742-4885-9244-3C465274FC4D}"/>
    <dgm:cxn modelId="{78E2EFB9-7462-4695-8218-785EEE435B86}" type="presOf" srcId="{BC8CE646-586E-4EEA-969C-A4C74000EA87}" destId="{92C1A1EE-1057-4346-8D2D-48DA823EB44B}" srcOrd="0" destOrd="0" presId="urn:microsoft.com/office/officeart/2008/layout/AlternatingHexagons"/>
    <dgm:cxn modelId="{BC9AAEBC-38E5-436A-B60D-394EFA98197D}" srcId="{7DA5EA16-7A08-4C67-902E-C69E47F2CF8D}" destId="{653AEA32-CF68-44A1-A217-D337F8CAF0B3}" srcOrd="1" destOrd="0" parTransId="{79278EB6-330C-408A-B9E3-D4DE79A271DA}" sibTransId="{BC8CE646-586E-4EEA-969C-A4C74000EA87}"/>
    <dgm:cxn modelId="{ED963895-FB49-4B6C-8CD6-0B97931724E5}" type="presParOf" srcId="{F44385A4-BF8B-42C8-8B92-5A24E778EDC2}" destId="{88367169-DA3A-415C-8662-CC84A45A55E5}" srcOrd="0" destOrd="0" presId="urn:microsoft.com/office/officeart/2008/layout/AlternatingHexagons"/>
    <dgm:cxn modelId="{FD2E9FB6-8FE1-43CF-97AD-EB6F1F33E7D6}" type="presParOf" srcId="{88367169-DA3A-415C-8662-CC84A45A55E5}" destId="{5F4829B8-84D2-49F6-B862-2306795DC08C}" srcOrd="0" destOrd="0" presId="urn:microsoft.com/office/officeart/2008/layout/AlternatingHexagons"/>
    <dgm:cxn modelId="{2A9F6EF8-7B4E-4F2B-8D90-B3756BCF066A}" type="presParOf" srcId="{88367169-DA3A-415C-8662-CC84A45A55E5}" destId="{D71C9AF1-B4AC-4838-BF2E-91CF29F4B463}" srcOrd="1" destOrd="0" presId="urn:microsoft.com/office/officeart/2008/layout/AlternatingHexagons"/>
    <dgm:cxn modelId="{C24FC67A-84A8-4B30-8362-FAEC60CC1E86}" type="presParOf" srcId="{88367169-DA3A-415C-8662-CC84A45A55E5}" destId="{55785AE3-A8D4-4E17-BB76-73100340AF8D}" srcOrd="2" destOrd="0" presId="urn:microsoft.com/office/officeart/2008/layout/AlternatingHexagons"/>
    <dgm:cxn modelId="{123F20DF-4771-42B5-845F-43B6720F1BDE}" type="presParOf" srcId="{88367169-DA3A-415C-8662-CC84A45A55E5}" destId="{F358B959-627A-487A-B106-256AFCA24B4B}" srcOrd="3" destOrd="0" presId="urn:microsoft.com/office/officeart/2008/layout/AlternatingHexagons"/>
    <dgm:cxn modelId="{81DCDC60-D495-4E9B-8BEA-16DA778B398E}" type="presParOf" srcId="{88367169-DA3A-415C-8662-CC84A45A55E5}" destId="{FF484A9F-F1D5-48B9-936A-51C280F91284}" srcOrd="4" destOrd="0" presId="urn:microsoft.com/office/officeart/2008/layout/AlternatingHexagons"/>
    <dgm:cxn modelId="{0D534549-45D4-4250-AF5A-95C682B06E92}" type="presParOf" srcId="{F44385A4-BF8B-42C8-8B92-5A24E778EDC2}" destId="{B3BE61E2-A2BC-4044-863B-7AE59AA94757}" srcOrd="1" destOrd="0" presId="urn:microsoft.com/office/officeart/2008/layout/AlternatingHexagons"/>
    <dgm:cxn modelId="{F18DED82-FF0A-435A-AB6B-64199AF67F77}" type="presParOf" srcId="{F44385A4-BF8B-42C8-8B92-5A24E778EDC2}" destId="{57BF5916-B485-46BB-8211-7AFB0F4C0CB6}" srcOrd="2" destOrd="0" presId="urn:microsoft.com/office/officeart/2008/layout/AlternatingHexagons"/>
    <dgm:cxn modelId="{B3E265A5-7416-424E-9E7F-6446E941E701}" type="presParOf" srcId="{57BF5916-B485-46BB-8211-7AFB0F4C0CB6}" destId="{1AF342E1-5562-423A-81F9-096005E4ED93}" srcOrd="0" destOrd="0" presId="urn:microsoft.com/office/officeart/2008/layout/AlternatingHexagons"/>
    <dgm:cxn modelId="{1002FDCB-D61A-42B5-A775-43B03F6A0689}" type="presParOf" srcId="{57BF5916-B485-46BB-8211-7AFB0F4C0CB6}" destId="{E9640CF7-C3C0-4EF6-9D3D-4EE0CD30D2B1}" srcOrd="1" destOrd="0" presId="urn:microsoft.com/office/officeart/2008/layout/AlternatingHexagons"/>
    <dgm:cxn modelId="{36642929-7C18-4441-B64D-7568C6116A0F}" type="presParOf" srcId="{57BF5916-B485-46BB-8211-7AFB0F4C0CB6}" destId="{962602CC-4BB5-43D2-8C05-CE6D7EA0A7F6}" srcOrd="2" destOrd="0" presId="urn:microsoft.com/office/officeart/2008/layout/AlternatingHexagons"/>
    <dgm:cxn modelId="{47BB57C2-6E33-4EEE-937D-317544582068}" type="presParOf" srcId="{57BF5916-B485-46BB-8211-7AFB0F4C0CB6}" destId="{A64EC5E1-CD79-458F-A6B6-1663459B13B4}" srcOrd="3" destOrd="0" presId="urn:microsoft.com/office/officeart/2008/layout/AlternatingHexagons"/>
    <dgm:cxn modelId="{46E1E7CA-E621-4BC6-B980-CD0795E43322}" type="presParOf" srcId="{57BF5916-B485-46BB-8211-7AFB0F4C0CB6}" destId="{92C1A1EE-1057-4346-8D2D-48DA823EB44B}" srcOrd="4" destOrd="0" presId="urn:microsoft.com/office/officeart/2008/layout/AlternatingHexagons"/>
    <dgm:cxn modelId="{2EBBE3A0-0ACF-4C29-92DF-F803F14ABD53}" type="presParOf" srcId="{F44385A4-BF8B-42C8-8B92-5A24E778EDC2}" destId="{AA9E95DF-397B-4BA7-BF8D-DD9B20C7478E}" srcOrd="3" destOrd="0" presId="urn:microsoft.com/office/officeart/2008/layout/AlternatingHexagons"/>
    <dgm:cxn modelId="{66AFF1C3-9EC8-4A67-AF14-003FAEF42F88}" type="presParOf" srcId="{F44385A4-BF8B-42C8-8B92-5A24E778EDC2}" destId="{E1AAD4ED-E62E-4B82-BB0F-C7577784251A}" srcOrd="4" destOrd="0" presId="urn:microsoft.com/office/officeart/2008/layout/AlternatingHexagons"/>
    <dgm:cxn modelId="{16A221D8-729E-4BE4-AD97-3A10135E8808}" type="presParOf" srcId="{E1AAD4ED-E62E-4B82-BB0F-C7577784251A}" destId="{EE73C25C-413D-4C12-8CF5-C81037F6583E}" srcOrd="0" destOrd="0" presId="urn:microsoft.com/office/officeart/2008/layout/AlternatingHexagons"/>
    <dgm:cxn modelId="{ABCD8A1B-6C28-4913-AF98-CD641D2B81BA}" type="presParOf" srcId="{E1AAD4ED-E62E-4B82-BB0F-C7577784251A}" destId="{5F7934B0-F770-411D-BDEC-F3886497B5DB}" srcOrd="1" destOrd="0" presId="urn:microsoft.com/office/officeart/2008/layout/AlternatingHexagons"/>
    <dgm:cxn modelId="{CB449261-0CA2-40C4-8D92-15401DCD635D}" type="presParOf" srcId="{E1AAD4ED-E62E-4B82-BB0F-C7577784251A}" destId="{21B9E0EA-6891-439E-AD30-B1C02B16E7B5}" srcOrd="2" destOrd="0" presId="urn:microsoft.com/office/officeart/2008/layout/AlternatingHexagons"/>
    <dgm:cxn modelId="{517D2EFA-42EC-4DD7-8B76-3F1DDCB75CAE}" type="presParOf" srcId="{E1AAD4ED-E62E-4B82-BB0F-C7577784251A}" destId="{421704E7-AB70-4127-B311-4344F53A01F9}" srcOrd="3" destOrd="0" presId="urn:microsoft.com/office/officeart/2008/layout/AlternatingHexagons"/>
    <dgm:cxn modelId="{6D2822E4-FE0E-4274-AB59-360D134AD467}" type="presParOf" srcId="{E1AAD4ED-E62E-4B82-BB0F-C7577784251A}" destId="{3EA18A3C-2671-4CA3-9212-41559193FEA5}"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C92C6C-37EB-400B-A8A2-20C665210CFD}" type="doc">
      <dgm:prSet loTypeId="urn:microsoft.com/office/officeart/2005/8/layout/pyramid1" loCatId="pyramid" qsTypeId="urn:microsoft.com/office/officeart/2005/8/quickstyle/simple1" qsCatId="simple" csTypeId="urn:microsoft.com/office/officeart/2005/8/colors/accent1_2" csCatId="accent1" phldr="1"/>
      <dgm:spPr/>
    </dgm:pt>
    <dgm:pt modelId="{77A011D5-651A-4D47-B130-CE96734FE7D5}">
      <dgm:prSet phldrT="[Text]" custT="1"/>
      <dgm:spPr/>
      <dgm:t>
        <a:bodyPr/>
        <a:lstStyle/>
        <a:p>
          <a:endParaRPr lang="en-US" sz="1000" b="1" dirty="0"/>
        </a:p>
      </dgm:t>
    </dgm:pt>
    <dgm:pt modelId="{207FAA26-F72B-41B9-AF5A-C24AB9247B36}" type="parTrans" cxnId="{269B560F-270E-4660-B57C-C2831321A622}">
      <dgm:prSet/>
      <dgm:spPr/>
      <dgm:t>
        <a:bodyPr/>
        <a:lstStyle/>
        <a:p>
          <a:endParaRPr lang="en-US"/>
        </a:p>
      </dgm:t>
    </dgm:pt>
    <dgm:pt modelId="{3A2942F8-8F41-4307-92D5-34B0DE4326C0}" type="sibTrans" cxnId="{269B560F-270E-4660-B57C-C2831321A622}">
      <dgm:prSet/>
      <dgm:spPr/>
      <dgm:t>
        <a:bodyPr/>
        <a:lstStyle/>
        <a:p>
          <a:endParaRPr lang="en-US"/>
        </a:p>
      </dgm:t>
    </dgm:pt>
    <dgm:pt modelId="{BA53208A-50B9-4098-B62E-987C4D0EF1CA}">
      <dgm:prSet phldrT="[Text]" custT="1"/>
      <dgm:spPr/>
      <dgm:t>
        <a:bodyPr/>
        <a:lstStyle/>
        <a:p>
          <a:r>
            <a:rPr lang="en-US" sz="1300" b="1" dirty="0"/>
            <a:t>Student or staff remains home until they test negative and have a doctor’s note to return </a:t>
          </a:r>
        </a:p>
      </dgm:t>
    </dgm:pt>
    <dgm:pt modelId="{F1C9EB29-2BDF-4F0F-8941-4DBF9CC98FDA}" type="parTrans" cxnId="{DA8820B8-44BE-4704-8A05-95CEE63A1880}">
      <dgm:prSet/>
      <dgm:spPr/>
      <dgm:t>
        <a:bodyPr/>
        <a:lstStyle/>
        <a:p>
          <a:endParaRPr lang="en-US"/>
        </a:p>
      </dgm:t>
    </dgm:pt>
    <dgm:pt modelId="{03A684B6-5CE1-4163-B2D3-2B04BA32F292}" type="sibTrans" cxnId="{DA8820B8-44BE-4704-8A05-95CEE63A1880}">
      <dgm:prSet/>
      <dgm:spPr/>
      <dgm:t>
        <a:bodyPr/>
        <a:lstStyle/>
        <a:p>
          <a:endParaRPr lang="en-US"/>
        </a:p>
      </dgm:t>
    </dgm:pt>
    <dgm:pt modelId="{983BBAD7-DB36-4C14-A22C-9AFA1CD94FAD}">
      <dgm:prSet phldrT="[Text]" custT="1"/>
      <dgm:spPr/>
      <dgm:t>
        <a:bodyPr/>
        <a:lstStyle/>
        <a:p>
          <a:r>
            <a:rPr lang="en-US" sz="1600" b="1" dirty="0"/>
            <a:t>Student will be provided with work and support during quarantine situation </a:t>
          </a:r>
        </a:p>
      </dgm:t>
    </dgm:pt>
    <dgm:pt modelId="{6DDC6AAA-498B-48D7-8BE6-2705A0AA87C4}" type="parTrans" cxnId="{757CF871-75CB-4D2D-B80D-BA1B5F469113}">
      <dgm:prSet/>
      <dgm:spPr/>
      <dgm:t>
        <a:bodyPr/>
        <a:lstStyle/>
        <a:p>
          <a:endParaRPr lang="en-US"/>
        </a:p>
      </dgm:t>
    </dgm:pt>
    <dgm:pt modelId="{9D5DFC46-A9F7-4EA1-95F3-D628171FCE8E}" type="sibTrans" cxnId="{757CF871-75CB-4D2D-B80D-BA1B5F469113}">
      <dgm:prSet/>
      <dgm:spPr/>
      <dgm:t>
        <a:bodyPr/>
        <a:lstStyle/>
        <a:p>
          <a:endParaRPr lang="en-US"/>
        </a:p>
      </dgm:t>
    </dgm:pt>
    <dgm:pt modelId="{728A553F-FEB4-4169-B371-4EFA7B4D3241}" type="pres">
      <dgm:prSet presAssocID="{5DC92C6C-37EB-400B-A8A2-20C665210CFD}" presName="Name0" presStyleCnt="0">
        <dgm:presLayoutVars>
          <dgm:dir/>
          <dgm:animLvl val="lvl"/>
          <dgm:resizeHandles val="exact"/>
        </dgm:presLayoutVars>
      </dgm:prSet>
      <dgm:spPr/>
    </dgm:pt>
    <dgm:pt modelId="{CBE05845-E2E8-4F2E-AD03-8695B88AA2A4}" type="pres">
      <dgm:prSet presAssocID="{77A011D5-651A-4D47-B130-CE96734FE7D5}" presName="Name8" presStyleCnt="0"/>
      <dgm:spPr/>
    </dgm:pt>
    <dgm:pt modelId="{0E9694A5-785A-47CE-AAC7-8AD87130A0A3}" type="pres">
      <dgm:prSet presAssocID="{77A011D5-651A-4D47-B130-CE96734FE7D5}" presName="level" presStyleLbl="node1" presStyleIdx="0" presStyleCnt="3">
        <dgm:presLayoutVars>
          <dgm:chMax val="1"/>
          <dgm:bulletEnabled val="1"/>
        </dgm:presLayoutVars>
      </dgm:prSet>
      <dgm:spPr/>
    </dgm:pt>
    <dgm:pt modelId="{5A74CBF7-4B4B-4722-ABE7-210986C07248}" type="pres">
      <dgm:prSet presAssocID="{77A011D5-651A-4D47-B130-CE96734FE7D5}" presName="levelTx" presStyleLbl="revTx" presStyleIdx="0" presStyleCnt="0">
        <dgm:presLayoutVars>
          <dgm:chMax val="1"/>
          <dgm:bulletEnabled val="1"/>
        </dgm:presLayoutVars>
      </dgm:prSet>
      <dgm:spPr/>
    </dgm:pt>
    <dgm:pt modelId="{38573878-9080-4329-9F72-5D77E1DE1023}" type="pres">
      <dgm:prSet presAssocID="{BA53208A-50B9-4098-B62E-987C4D0EF1CA}" presName="Name8" presStyleCnt="0"/>
      <dgm:spPr/>
    </dgm:pt>
    <dgm:pt modelId="{B99D9925-BCB2-4410-95AB-B4FB9A09BAF9}" type="pres">
      <dgm:prSet presAssocID="{BA53208A-50B9-4098-B62E-987C4D0EF1CA}" presName="level" presStyleLbl="node1" presStyleIdx="1" presStyleCnt="3">
        <dgm:presLayoutVars>
          <dgm:chMax val="1"/>
          <dgm:bulletEnabled val="1"/>
        </dgm:presLayoutVars>
      </dgm:prSet>
      <dgm:spPr/>
    </dgm:pt>
    <dgm:pt modelId="{0644F286-37FA-4AA0-B8FE-84E10CB257CB}" type="pres">
      <dgm:prSet presAssocID="{BA53208A-50B9-4098-B62E-987C4D0EF1CA}" presName="levelTx" presStyleLbl="revTx" presStyleIdx="0" presStyleCnt="0">
        <dgm:presLayoutVars>
          <dgm:chMax val="1"/>
          <dgm:bulletEnabled val="1"/>
        </dgm:presLayoutVars>
      </dgm:prSet>
      <dgm:spPr/>
    </dgm:pt>
    <dgm:pt modelId="{C9577928-D456-4A0C-829F-102F28DAE877}" type="pres">
      <dgm:prSet presAssocID="{983BBAD7-DB36-4C14-A22C-9AFA1CD94FAD}" presName="Name8" presStyleCnt="0"/>
      <dgm:spPr/>
    </dgm:pt>
    <dgm:pt modelId="{98C5A171-567A-44F5-90FD-B2B42385F7B2}" type="pres">
      <dgm:prSet presAssocID="{983BBAD7-DB36-4C14-A22C-9AFA1CD94FAD}" presName="level" presStyleLbl="node1" presStyleIdx="2" presStyleCnt="3">
        <dgm:presLayoutVars>
          <dgm:chMax val="1"/>
          <dgm:bulletEnabled val="1"/>
        </dgm:presLayoutVars>
      </dgm:prSet>
      <dgm:spPr/>
    </dgm:pt>
    <dgm:pt modelId="{346A2F78-2766-430A-BFB0-7ACD3FB330C3}" type="pres">
      <dgm:prSet presAssocID="{983BBAD7-DB36-4C14-A22C-9AFA1CD94FAD}" presName="levelTx" presStyleLbl="revTx" presStyleIdx="0" presStyleCnt="0">
        <dgm:presLayoutVars>
          <dgm:chMax val="1"/>
          <dgm:bulletEnabled val="1"/>
        </dgm:presLayoutVars>
      </dgm:prSet>
      <dgm:spPr/>
    </dgm:pt>
  </dgm:ptLst>
  <dgm:cxnLst>
    <dgm:cxn modelId="{2F9C5A0D-AD54-4D5C-BB99-705FC3040074}" type="presOf" srcId="{77A011D5-651A-4D47-B130-CE96734FE7D5}" destId="{5A74CBF7-4B4B-4722-ABE7-210986C07248}" srcOrd="1" destOrd="0" presId="urn:microsoft.com/office/officeart/2005/8/layout/pyramid1"/>
    <dgm:cxn modelId="{269B560F-270E-4660-B57C-C2831321A622}" srcId="{5DC92C6C-37EB-400B-A8A2-20C665210CFD}" destId="{77A011D5-651A-4D47-B130-CE96734FE7D5}" srcOrd="0" destOrd="0" parTransId="{207FAA26-F72B-41B9-AF5A-C24AB9247B36}" sibTransId="{3A2942F8-8F41-4307-92D5-34B0DE4326C0}"/>
    <dgm:cxn modelId="{4C766E16-8187-45D5-AA09-C6ECE05BD1E3}" type="presOf" srcId="{BA53208A-50B9-4098-B62E-987C4D0EF1CA}" destId="{0644F286-37FA-4AA0-B8FE-84E10CB257CB}" srcOrd="1" destOrd="0" presId="urn:microsoft.com/office/officeart/2005/8/layout/pyramid1"/>
    <dgm:cxn modelId="{8916716A-B3C9-45CD-9525-03F536638D3E}" type="presOf" srcId="{5DC92C6C-37EB-400B-A8A2-20C665210CFD}" destId="{728A553F-FEB4-4169-B371-4EFA7B4D3241}" srcOrd="0" destOrd="0" presId="urn:microsoft.com/office/officeart/2005/8/layout/pyramid1"/>
    <dgm:cxn modelId="{757CF871-75CB-4D2D-B80D-BA1B5F469113}" srcId="{5DC92C6C-37EB-400B-A8A2-20C665210CFD}" destId="{983BBAD7-DB36-4C14-A22C-9AFA1CD94FAD}" srcOrd="2" destOrd="0" parTransId="{6DDC6AAA-498B-48D7-8BE6-2705A0AA87C4}" sibTransId="{9D5DFC46-A9F7-4EA1-95F3-D628171FCE8E}"/>
    <dgm:cxn modelId="{46DEAA5A-7645-41C4-A7A4-9E5F81A8651E}" type="presOf" srcId="{983BBAD7-DB36-4C14-A22C-9AFA1CD94FAD}" destId="{346A2F78-2766-430A-BFB0-7ACD3FB330C3}" srcOrd="1" destOrd="0" presId="urn:microsoft.com/office/officeart/2005/8/layout/pyramid1"/>
    <dgm:cxn modelId="{61CFAFA9-2686-48E7-AB80-9CFCB639C0B6}" type="presOf" srcId="{983BBAD7-DB36-4C14-A22C-9AFA1CD94FAD}" destId="{98C5A171-567A-44F5-90FD-B2B42385F7B2}" srcOrd="0" destOrd="0" presId="urn:microsoft.com/office/officeart/2005/8/layout/pyramid1"/>
    <dgm:cxn modelId="{F37703AF-1CEA-45AF-8A01-5D30E21AA506}" type="presOf" srcId="{77A011D5-651A-4D47-B130-CE96734FE7D5}" destId="{0E9694A5-785A-47CE-AAC7-8AD87130A0A3}" srcOrd="0" destOrd="0" presId="urn:microsoft.com/office/officeart/2005/8/layout/pyramid1"/>
    <dgm:cxn modelId="{DA8820B8-44BE-4704-8A05-95CEE63A1880}" srcId="{5DC92C6C-37EB-400B-A8A2-20C665210CFD}" destId="{BA53208A-50B9-4098-B62E-987C4D0EF1CA}" srcOrd="1" destOrd="0" parTransId="{F1C9EB29-2BDF-4F0F-8941-4DBF9CC98FDA}" sibTransId="{03A684B6-5CE1-4163-B2D3-2B04BA32F292}"/>
    <dgm:cxn modelId="{D5982CCA-9226-4CF4-9A29-28970A409D14}" type="presOf" srcId="{BA53208A-50B9-4098-B62E-987C4D0EF1CA}" destId="{B99D9925-BCB2-4410-95AB-B4FB9A09BAF9}" srcOrd="0" destOrd="0" presId="urn:microsoft.com/office/officeart/2005/8/layout/pyramid1"/>
    <dgm:cxn modelId="{F27CD518-159F-4783-941B-CCB976C34B02}" type="presParOf" srcId="{728A553F-FEB4-4169-B371-4EFA7B4D3241}" destId="{CBE05845-E2E8-4F2E-AD03-8695B88AA2A4}" srcOrd="0" destOrd="0" presId="urn:microsoft.com/office/officeart/2005/8/layout/pyramid1"/>
    <dgm:cxn modelId="{1226ECFF-783D-4E70-8F91-F1C0E8824800}" type="presParOf" srcId="{CBE05845-E2E8-4F2E-AD03-8695B88AA2A4}" destId="{0E9694A5-785A-47CE-AAC7-8AD87130A0A3}" srcOrd="0" destOrd="0" presId="urn:microsoft.com/office/officeart/2005/8/layout/pyramid1"/>
    <dgm:cxn modelId="{087299F5-F19F-441E-9401-170F8C825B45}" type="presParOf" srcId="{CBE05845-E2E8-4F2E-AD03-8695B88AA2A4}" destId="{5A74CBF7-4B4B-4722-ABE7-210986C07248}" srcOrd="1" destOrd="0" presId="urn:microsoft.com/office/officeart/2005/8/layout/pyramid1"/>
    <dgm:cxn modelId="{AB9EBDF8-BAF9-40E2-8218-2D4F8D2BF99C}" type="presParOf" srcId="{728A553F-FEB4-4169-B371-4EFA7B4D3241}" destId="{38573878-9080-4329-9F72-5D77E1DE1023}" srcOrd="1" destOrd="0" presId="urn:microsoft.com/office/officeart/2005/8/layout/pyramid1"/>
    <dgm:cxn modelId="{9A41CB6D-800A-4BEB-9BC2-45784B6C0ED9}" type="presParOf" srcId="{38573878-9080-4329-9F72-5D77E1DE1023}" destId="{B99D9925-BCB2-4410-95AB-B4FB9A09BAF9}" srcOrd="0" destOrd="0" presId="urn:microsoft.com/office/officeart/2005/8/layout/pyramid1"/>
    <dgm:cxn modelId="{97C26076-50D5-41E7-B8EF-DD9486FFF844}" type="presParOf" srcId="{38573878-9080-4329-9F72-5D77E1DE1023}" destId="{0644F286-37FA-4AA0-B8FE-84E10CB257CB}" srcOrd="1" destOrd="0" presId="urn:microsoft.com/office/officeart/2005/8/layout/pyramid1"/>
    <dgm:cxn modelId="{00D02A91-354D-4A06-B1F4-5D5F0C5AEF6E}" type="presParOf" srcId="{728A553F-FEB4-4169-B371-4EFA7B4D3241}" destId="{C9577928-D456-4A0C-829F-102F28DAE877}" srcOrd="2" destOrd="0" presId="urn:microsoft.com/office/officeart/2005/8/layout/pyramid1"/>
    <dgm:cxn modelId="{863EE405-F15D-49FA-B5AD-10C0332BAE5C}" type="presParOf" srcId="{C9577928-D456-4A0C-829F-102F28DAE877}" destId="{98C5A171-567A-44F5-90FD-B2B42385F7B2}" srcOrd="0" destOrd="0" presId="urn:microsoft.com/office/officeart/2005/8/layout/pyramid1"/>
    <dgm:cxn modelId="{C7C21EAD-F138-433C-B82F-B70EF4E8EDA6}" type="presParOf" srcId="{C9577928-D456-4A0C-829F-102F28DAE877}" destId="{346A2F78-2766-430A-BFB0-7ACD3FB330C3}"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4503D04-C97E-4622-AE07-D0307CB3B4CA}" type="doc">
      <dgm:prSet loTypeId="urn:microsoft.com/office/officeart/2016/7/layout/RepeatingBendingProcessNew" loCatId="process" qsTypeId="urn:microsoft.com/office/officeart/2005/8/quickstyle/simple2" qsCatId="simple" csTypeId="urn:microsoft.com/office/officeart/2005/8/colors/colorful1" csCatId="colorful" phldr="1"/>
      <dgm:spPr/>
      <dgm:t>
        <a:bodyPr/>
        <a:lstStyle/>
        <a:p>
          <a:endParaRPr lang="en-US"/>
        </a:p>
      </dgm:t>
    </dgm:pt>
    <dgm:pt modelId="{AAC263CB-8256-4B03-92FE-1622698FB3E9}">
      <dgm:prSet custT="1"/>
      <dgm:spPr/>
      <dgm:t>
        <a:bodyPr anchor="ctr"/>
        <a:lstStyle/>
        <a:p>
          <a:r>
            <a:rPr lang="en-US" sz="2000" b="1" dirty="0">
              <a:solidFill>
                <a:schemeClr val="bg1"/>
              </a:solidFill>
            </a:rPr>
            <a:t>Student Safety </a:t>
          </a:r>
        </a:p>
      </dgm:t>
    </dgm:pt>
    <dgm:pt modelId="{0BEED663-FC38-4EAD-940F-4C475D2C87DB}" type="parTrans" cxnId="{C5E94186-9CB6-4C42-92B3-C546CC53A7B9}">
      <dgm:prSet/>
      <dgm:spPr/>
      <dgm:t>
        <a:bodyPr/>
        <a:lstStyle/>
        <a:p>
          <a:endParaRPr lang="en-US" sz="2000"/>
        </a:p>
      </dgm:t>
    </dgm:pt>
    <dgm:pt modelId="{808B76D0-8EC7-469A-93AC-7A6017188A9D}" type="sibTrans" cxnId="{C5E94186-9CB6-4C42-92B3-C546CC53A7B9}">
      <dgm:prSet custT="1"/>
      <dgm:spPr/>
      <dgm:t>
        <a:bodyPr/>
        <a:lstStyle/>
        <a:p>
          <a:endParaRPr lang="en-US" sz="2000" dirty="0"/>
        </a:p>
      </dgm:t>
    </dgm:pt>
    <dgm:pt modelId="{4E8D2E69-0173-4BD3-B96A-7A9C5DD12B47}">
      <dgm:prSet custT="1"/>
      <dgm:spPr/>
      <dgm:t>
        <a:bodyPr anchor="ctr"/>
        <a:lstStyle/>
        <a:p>
          <a:r>
            <a:rPr lang="en-US" sz="2000" b="1" dirty="0">
              <a:solidFill>
                <a:schemeClr val="bg1"/>
              </a:solidFill>
            </a:rPr>
            <a:t>Providing rigorous course work whether face-to-face or remotely </a:t>
          </a:r>
        </a:p>
      </dgm:t>
    </dgm:pt>
    <dgm:pt modelId="{B954BF22-E3B3-4A1C-802E-590228BE2D9C}" type="parTrans" cxnId="{0F866C41-EB5F-47BD-A2CD-A58671F15B67}">
      <dgm:prSet/>
      <dgm:spPr/>
      <dgm:t>
        <a:bodyPr/>
        <a:lstStyle/>
        <a:p>
          <a:endParaRPr lang="en-US" sz="2000"/>
        </a:p>
      </dgm:t>
    </dgm:pt>
    <dgm:pt modelId="{FEF1E80E-8A9E-4B0A-817C-2A4CFDCF3FB2}" type="sibTrans" cxnId="{0F866C41-EB5F-47BD-A2CD-A58671F15B67}">
      <dgm:prSet custT="1"/>
      <dgm:spPr/>
      <dgm:t>
        <a:bodyPr/>
        <a:lstStyle/>
        <a:p>
          <a:endParaRPr lang="en-US" sz="2000" dirty="0"/>
        </a:p>
      </dgm:t>
    </dgm:pt>
    <dgm:pt modelId="{93A6A030-ABAB-4EFA-B539-0FDB3E07C1EF}">
      <dgm:prSet custT="1"/>
      <dgm:spPr/>
      <dgm:t>
        <a:bodyPr anchor="ctr"/>
        <a:lstStyle/>
        <a:p>
          <a:r>
            <a:rPr lang="en-US" sz="2000" b="1" dirty="0">
              <a:solidFill>
                <a:schemeClr val="bg1"/>
              </a:solidFill>
            </a:rPr>
            <a:t>To</a:t>
          </a:r>
          <a:r>
            <a:rPr lang="en-US" sz="2000" b="1" baseline="0" dirty="0">
              <a:solidFill>
                <a:schemeClr val="bg1"/>
              </a:solidFill>
            </a:rPr>
            <a:t> be on our campus whenever safely possible.</a:t>
          </a:r>
          <a:endParaRPr lang="en-US" sz="2000" b="1" dirty="0">
            <a:solidFill>
              <a:schemeClr val="bg1"/>
            </a:solidFill>
          </a:endParaRPr>
        </a:p>
      </dgm:t>
    </dgm:pt>
    <dgm:pt modelId="{3D674B97-6DC6-4A12-85BA-0976D3064237}" type="parTrans" cxnId="{4B40C8DC-6B57-4F5B-8440-7241C649700B}">
      <dgm:prSet/>
      <dgm:spPr/>
      <dgm:t>
        <a:bodyPr/>
        <a:lstStyle/>
        <a:p>
          <a:endParaRPr lang="en-US" sz="2000"/>
        </a:p>
      </dgm:t>
    </dgm:pt>
    <dgm:pt modelId="{BFE0749E-E343-4A6F-BD09-2810EE6B4BD7}" type="sibTrans" cxnId="{4B40C8DC-6B57-4F5B-8440-7241C649700B}">
      <dgm:prSet custT="1"/>
      <dgm:spPr/>
      <dgm:t>
        <a:bodyPr/>
        <a:lstStyle/>
        <a:p>
          <a:endParaRPr lang="en-US" sz="2000" dirty="0"/>
        </a:p>
      </dgm:t>
    </dgm:pt>
    <dgm:pt modelId="{76D56F19-2708-49DB-8F92-D8AC45F23A9A}">
      <dgm:prSet custT="1"/>
      <dgm:spPr>
        <a:solidFill>
          <a:schemeClr val="accent1"/>
        </a:solidFill>
      </dgm:spPr>
      <dgm:t>
        <a:bodyPr anchor="ctr"/>
        <a:lstStyle/>
        <a:p>
          <a:r>
            <a:rPr lang="en-US" sz="2000" b="1" dirty="0">
              <a:solidFill>
                <a:schemeClr val="bg1"/>
              </a:solidFill>
            </a:rPr>
            <a:t>To continue our rich, </a:t>
          </a:r>
          <a:r>
            <a:rPr lang="en-US" sz="2000" b="1" i="1" dirty="0">
              <a:solidFill>
                <a:schemeClr val="bg1"/>
              </a:solidFill>
            </a:rPr>
            <a:t>faith-filled </a:t>
          </a:r>
          <a:r>
            <a:rPr lang="en-US" sz="2000" b="1" dirty="0">
              <a:solidFill>
                <a:schemeClr val="bg1"/>
              </a:solidFill>
            </a:rPr>
            <a:t>St. Regis traditions and build more in the year to come.</a:t>
          </a:r>
        </a:p>
        <a:p>
          <a:r>
            <a:rPr lang="en-US" sz="2000" b="1" dirty="0">
              <a:solidFill>
                <a:schemeClr val="bg1"/>
              </a:solidFill>
            </a:rPr>
            <a:t>We are here for YOU! </a:t>
          </a:r>
        </a:p>
      </dgm:t>
    </dgm:pt>
    <dgm:pt modelId="{9D5610C2-0A12-494A-AC46-8DD17C08B09F}" type="parTrans" cxnId="{32E90211-17E0-4DDF-9274-DD3E46D811B8}">
      <dgm:prSet/>
      <dgm:spPr/>
      <dgm:t>
        <a:bodyPr/>
        <a:lstStyle/>
        <a:p>
          <a:endParaRPr lang="en-US" sz="2000"/>
        </a:p>
      </dgm:t>
    </dgm:pt>
    <dgm:pt modelId="{EC8965A1-F755-4945-8AAC-DCF1F68F011E}" type="sibTrans" cxnId="{32E90211-17E0-4DDF-9274-DD3E46D811B8}">
      <dgm:prSet/>
      <dgm:spPr/>
      <dgm:t>
        <a:bodyPr/>
        <a:lstStyle/>
        <a:p>
          <a:endParaRPr lang="en-US" sz="2000"/>
        </a:p>
      </dgm:t>
    </dgm:pt>
    <dgm:pt modelId="{C7117AA3-29D3-A641-A58D-533CC172901B}" type="pres">
      <dgm:prSet presAssocID="{D4503D04-C97E-4622-AE07-D0307CB3B4CA}" presName="Name0" presStyleCnt="0">
        <dgm:presLayoutVars>
          <dgm:dir/>
          <dgm:resizeHandles val="exact"/>
        </dgm:presLayoutVars>
      </dgm:prSet>
      <dgm:spPr/>
    </dgm:pt>
    <dgm:pt modelId="{591CA60E-213E-7B4B-B9DE-D89D137D3DA9}" type="pres">
      <dgm:prSet presAssocID="{AAC263CB-8256-4B03-92FE-1622698FB3E9}" presName="node" presStyleLbl="node1" presStyleIdx="0" presStyleCnt="4" custLinFactNeighborY="-28491">
        <dgm:presLayoutVars>
          <dgm:bulletEnabled val="1"/>
        </dgm:presLayoutVars>
      </dgm:prSet>
      <dgm:spPr/>
    </dgm:pt>
    <dgm:pt modelId="{0B9714F2-E001-9048-99B0-C46EAB1CEAC1}" type="pres">
      <dgm:prSet presAssocID="{808B76D0-8EC7-469A-93AC-7A6017188A9D}" presName="sibTrans" presStyleLbl="sibTrans1D1" presStyleIdx="0" presStyleCnt="3"/>
      <dgm:spPr/>
    </dgm:pt>
    <dgm:pt modelId="{DBF0B936-C069-4B45-92D0-BC84490381D7}" type="pres">
      <dgm:prSet presAssocID="{808B76D0-8EC7-469A-93AC-7A6017188A9D}" presName="connectorText" presStyleLbl="sibTrans1D1" presStyleIdx="0" presStyleCnt="3"/>
      <dgm:spPr/>
    </dgm:pt>
    <dgm:pt modelId="{1FC37317-8B75-7A4E-B46A-6C6A45F69C67}" type="pres">
      <dgm:prSet presAssocID="{4E8D2E69-0173-4BD3-B96A-7A9C5DD12B47}" presName="node" presStyleLbl="node1" presStyleIdx="1" presStyleCnt="4" custLinFactNeighborX="-1963" custLinFactNeighborY="-2296">
        <dgm:presLayoutVars>
          <dgm:bulletEnabled val="1"/>
        </dgm:presLayoutVars>
      </dgm:prSet>
      <dgm:spPr/>
    </dgm:pt>
    <dgm:pt modelId="{DD741774-D280-DD46-9C9B-33FE253D22FC}" type="pres">
      <dgm:prSet presAssocID="{FEF1E80E-8A9E-4B0A-817C-2A4CFDCF3FB2}" presName="sibTrans" presStyleLbl="sibTrans1D1" presStyleIdx="1" presStyleCnt="3"/>
      <dgm:spPr/>
    </dgm:pt>
    <dgm:pt modelId="{B4080084-7793-E342-92FE-F348EAFF157C}" type="pres">
      <dgm:prSet presAssocID="{FEF1E80E-8A9E-4B0A-817C-2A4CFDCF3FB2}" presName="connectorText" presStyleLbl="sibTrans1D1" presStyleIdx="1" presStyleCnt="3"/>
      <dgm:spPr/>
    </dgm:pt>
    <dgm:pt modelId="{F14BE627-E883-874F-A626-EC388DCE8D9B}" type="pres">
      <dgm:prSet presAssocID="{93A6A030-ABAB-4EFA-B539-0FDB3E07C1EF}" presName="node" presStyleLbl="node1" presStyleIdx="2" presStyleCnt="4">
        <dgm:presLayoutVars>
          <dgm:bulletEnabled val="1"/>
        </dgm:presLayoutVars>
      </dgm:prSet>
      <dgm:spPr/>
    </dgm:pt>
    <dgm:pt modelId="{63AED5AC-6A4E-294A-8C0F-D72D7D241108}" type="pres">
      <dgm:prSet presAssocID="{BFE0749E-E343-4A6F-BD09-2810EE6B4BD7}" presName="sibTrans" presStyleLbl="sibTrans1D1" presStyleIdx="2" presStyleCnt="3"/>
      <dgm:spPr/>
    </dgm:pt>
    <dgm:pt modelId="{A4A67B76-88B9-3B42-B3EF-AFCDA17E5E1C}" type="pres">
      <dgm:prSet presAssocID="{BFE0749E-E343-4A6F-BD09-2810EE6B4BD7}" presName="connectorText" presStyleLbl="sibTrans1D1" presStyleIdx="2" presStyleCnt="3"/>
      <dgm:spPr/>
    </dgm:pt>
    <dgm:pt modelId="{D42A6699-F599-8045-897A-5A654DF673C0}" type="pres">
      <dgm:prSet presAssocID="{76D56F19-2708-49DB-8F92-D8AC45F23A9A}" presName="node" presStyleLbl="node1" presStyleIdx="3" presStyleCnt="4" custLinFactNeighborX="-491" custLinFactNeighborY="131">
        <dgm:presLayoutVars>
          <dgm:bulletEnabled val="1"/>
        </dgm:presLayoutVars>
      </dgm:prSet>
      <dgm:spPr/>
    </dgm:pt>
  </dgm:ptLst>
  <dgm:cxnLst>
    <dgm:cxn modelId="{66512605-B992-8044-B3E6-E4EF4B6992BD}" type="presOf" srcId="{FEF1E80E-8A9E-4B0A-817C-2A4CFDCF3FB2}" destId="{DD741774-D280-DD46-9C9B-33FE253D22FC}" srcOrd="0" destOrd="0" presId="urn:microsoft.com/office/officeart/2016/7/layout/RepeatingBendingProcessNew"/>
    <dgm:cxn modelId="{A9B54F08-706D-074E-8E9A-EBFEEAA22FAA}" type="presOf" srcId="{808B76D0-8EC7-469A-93AC-7A6017188A9D}" destId="{DBF0B936-C069-4B45-92D0-BC84490381D7}" srcOrd="1" destOrd="0" presId="urn:microsoft.com/office/officeart/2016/7/layout/RepeatingBendingProcessNew"/>
    <dgm:cxn modelId="{E8FDC109-B482-B84E-95EE-92A52C5C47F4}" type="presOf" srcId="{76D56F19-2708-49DB-8F92-D8AC45F23A9A}" destId="{D42A6699-F599-8045-897A-5A654DF673C0}" srcOrd="0" destOrd="0" presId="urn:microsoft.com/office/officeart/2016/7/layout/RepeatingBendingProcessNew"/>
    <dgm:cxn modelId="{32E90211-17E0-4DDF-9274-DD3E46D811B8}" srcId="{D4503D04-C97E-4622-AE07-D0307CB3B4CA}" destId="{76D56F19-2708-49DB-8F92-D8AC45F23A9A}" srcOrd="3" destOrd="0" parTransId="{9D5610C2-0A12-494A-AC46-8DD17C08B09F}" sibTransId="{EC8965A1-F755-4945-8AAC-DCF1F68F011E}"/>
    <dgm:cxn modelId="{00653E19-B8E7-A740-A472-1977092F60A0}" type="presOf" srcId="{4E8D2E69-0173-4BD3-B96A-7A9C5DD12B47}" destId="{1FC37317-8B75-7A4E-B46A-6C6A45F69C67}" srcOrd="0" destOrd="0" presId="urn:microsoft.com/office/officeart/2016/7/layout/RepeatingBendingProcessNew"/>
    <dgm:cxn modelId="{D907A31C-5CFB-374D-89E1-68F3C8505565}" type="presOf" srcId="{BFE0749E-E343-4A6F-BD09-2810EE6B4BD7}" destId="{A4A67B76-88B9-3B42-B3EF-AFCDA17E5E1C}" srcOrd="1" destOrd="0" presId="urn:microsoft.com/office/officeart/2016/7/layout/RepeatingBendingProcessNew"/>
    <dgm:cxn modelId="{0F866C41-EB5F-47BD-A2CD-A58671F15B67}" srcId="{D4503D04-C97E-4622-AE07-D0307CB3B4CA}" destId="{4E8D2E69-0173-4BD3-B96A-7A9C5DD12B47}" srcOrd="1" destOrd="0" parTransId="{B954BF22-E3B3-4A1C-802E-590228BE2D9C}" sibTransId="{FEF1E80E-8A9E-4B0A-817C-2A4CFDCF3FB2}"/>
    <dgm:cxn modelId="{6CE97453-8862-AD4C-A88F-D046002A23EE}" type="presOf" srcId="{FEF1E80E-8A9E-4B0A-817C-2A4CFDCF3FB2}" destId="{B4080084-7793-E342-92FE-F348EAFF157C}" srcOrd="1" destOrd="0" presId="urn:microsoft.com/office/officeart/2016/7/layout/RepeatingBendingProcessNew"/>
    <dgm:cxn modelId="{C5E94186-9CB6-4C42-92B3-C546CC53A7B9}" srcId="{D4503D04-C97E-4622-AE07-D0307CB3B4CA}" destId="{AAC263CB-8256-4B03-92FE-1622698FB3E9}" srcOrd="0" destOrd="0" parTransId="{0BEED663-FC38-4EAD-940F-4C475D2C87DB}" sibTransId="{808B76D0-8EC7-469A-93AC-7A6017188A9D}"/>
    <dgm:cxn modelId="{47016397-455F-EC49-8301-8A7FB8F85FB3}" type="presOf" srcId="{D4503D04-C97E-4622-AE07-D0307CB3B4CA}" destId="{C7117AA3-29D3-A641-A58D-533CC172901B}" srcOrd="0" destOrd="0" presId="urn:microsoft.com/office/officeart/2016/7/layout/RepeatingBendingProcessNew"/>
    <dgm:cxn modelId="{9AC8BDBC-6730-B045-9CCF-76DAB6ABAAE6}" type="presOf" srcId="{BFE0749E-E343-4A6F-BD09-2810EE6B4BD7}" destId="{63AED5AC-6A4E-294A-8C0F-D72D7D241108}" srcOrd="0" destOrd="0" presId="urn:microsoft.com/office/officeart/2016/7/layout/RepeatingBendingProcessNew"/>
    <dgm:cxn modelId="{FE75BCD7-BEFD-2B4A-857D-4205F1F546BF}" type="presOf" srcId="{AAC263CB-8256-4B03-92FE-1622698FB3E9}" destId="{591CA60E-213E-7B4B-B9DE-D89D137D3DA9}" srcOrd="0" destOrd="0" presId="urn:microsoft.com/office/officeart/2016/7/layout/RepeatingBendingProcessNew"/>
    <dgm:cxn modelId="{84E8A2D8-19F1-F847-BCDE-877F09D08EDA}" type="presOf" srcId="{93A6A030-ABAB-4EFA-B539-0FDB3E07C1EF}" destId="{F14BE627-E883-874F-A626-EC388DCE8D9B}" srcOrd="0" destOrd="0" presId="urn:microsoft.com/office/officeart/2016/7/layout/RepeatingBendingProcessNew"/>
    <dgm:cxn modelId="{4B40C8DC-6B57-4F5B-8440-7241C649700B}" srcId="{D4503D04-C97E-4622-AE07-D0307CB3B4CA}" destId="{93A6A030-ABAB-4EFA-B539-0FDB3E07C1EF}" srcOrd="2" destOrd="0" parTransId="{3D674B97-6DC6-4A12-85BA-0976D3064237}" sibTransId="{BFE0749E-E343-4A6F-BD09-2810EE6B4BD7}"/>
    <dgm:cxn modelId="{670470FF-28F5-8747-80CB-D5309335BE4E}" type="presOf" srcId="{808B76D0-8EC7-469A-93AC-7A6017188A9D}" destId="{0B9714F2-E001-9048-99B0-C46EAB1CEAC1}" srcOrd="0" destOrd="0" presId="urn:microsoft.com/office/officeart/2016/7/layout/RepeatingBendingProcessNew"/>
    <dgm:cxn modelId="{54EC6AF8-8601-FB4F-A2D0-DB03BBC973B1}" type="presParOf" srcId="{C7117AA3-29D3-A641-A58D-533CC172901B}" destId="{591CA60E-213E-7B4B-B9DE-D89D137D3DA9}" srcOrd="0" destOrd="0" presId="urn:microsoft.com/office/officeart/2016/7/layout/RepeatingBendingProcessNew"/>
    <dgm:cxn modelId="{6386B277-0B98-3845-B375-656F6843D11A}" type="presParOf" srcId="{C7117AA3-29D3-A641-A58D-533CC172901B}" destId="{0B9714F2-E001-9048-99B0-C46EAB1CEAC1}" srcOrd="1" destOrd="0" presId="urn:microsoft.com/office/officeart/2016/7/layout/RepeatingBendingProcessNew"/>
    <dgm:cxn modelId="{76384253-4A53-B443-80FD-2EF068156A86}" type="presParOf" srcId="{0B9714F2-E001-9048-99B0-C46EAB1CEAC1}" destId="{DBF0B936-C069-4B45-92D0-BC84490381D7}" srcOrd="0" destOrd="0" presId="urn:microsoft.com/office/officeart/2016/7/layout/RepeatingBendingProcessNew"/>
    <dgm:cxn modelId="{E8588933-DC2A-1949-97A0-149E024060BF}" type="presParOf" srcId="{C7117AA3-29D3-A641-A58D-533CC172901B}" destId="{1FC37317-8B75-7A4E-B46A-6C6A45F69C67}" srcOrd="2" destOrd="0" presId="urn:microsoft.com/office/officeart/2016/7/layout/RepeatingBendingProcessNew"/>
    <dgm:cxn modelId="{AC78AD39-C148-BB4D-98EA-D6CD0C26FBA7}" type="presParOf" srcId="{C7117AA3-29D3-A641-A58D-533CC172901B}" destId="{DD741774-D280-DD46-9C9B-33FE253D22FC}" srcOrd="3" destOrd="0" presId="urn:microsoft.com/office/officeart/2016/7/layout/RepeatingBendingProcessNew"/>
    <dgm:cxn modelId="{9CE3DEE8-B926-6B48-99A6-61F253EB87DF}" type="presParOf" srcId="{DD741774-D280-DD46-9C9B-33FE253D22FC}" destId="{B4080084-7793-E342-92FE-F348EAFF157C}" srcOrd="0" destOrd="0" presId="urn:microsoft.com/office/officeart/2016/7/layout/RepeatingBendingProcessNew"/>
    <dgm:cxn modelId="{EC00BA5B-7C94-D14D-A573-503F23913101}" type="presParOf" srcId="{C7117AA3-29D3-A641-A58D-533CC172901B}" destId="{F14BE627-E883-874F-A626-EC388DCE8D9B}" srcOrd="4" destOrd="0" presId="urn:microsoft.com/office/officeart/2016/7/layout/RepeatingBendingProcessNew"/>
    <dgm:cxn modelId="{C959B72A-D800-9544-8676-DE829FFB4EA1}" type="presParOf" srcId="{C7117AA3-29D3-A641-A58D-533CC172901B}" destId="{63AED5AC-6A4E-294A-8C0F-D72D7D241108}" srcOrd="5" destOrd="0" presId="urn:microsoft.com/office/officeart/2016/7/layout/RepeatingBendingProcessNew"/>
    <dgm:cxn modelId="{DABC8E6C-99C5-3340-95B9-6CF8BC427CA3}" type="presParOf" srcId="{63AED5AC-6A4E-294A-8C0F-D72D7D241108}" destId="{A4A67B76-88B9-3B42-B3EF-AFCDA17E5E1C}" srcOrd="0" destOrd="0" presId="urn:microsoft.com/office/officeart/2016/7/layout/RepeatingBendingProcessNew"/>
    <dgm:cxn modelId="{AA62AE45-F47E-C040-8561-C054B92C617C}" type="presParOf" srcId="{C7117AA3-29D3-A641-A58D-533CC172901B}" destId="{D42A6699-F599-8045-897A-5A654DF673C0}" srcOrd="6" destOrd="0" presId="urn:microsoft.com/office/officeart/2016/7/layout/RepeatingBendingProcessNew"/>
  </dgm:cxnLst>
  <dgm:bg/>
  <dgm:whole>
    <a:effectLst/>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F4680C-E343-4892-8798-9F867846D7FF}">
      <dsp:nvSpPr>
        <dsp:cNvPr id="0" name=""/>
        <dsp:cNvSpPr/>
      </dsp:nvSpPr>
      <dsp:spPr>
        <a:xfrm>
          <a:off x="2746227" y="2780732"/>
          <a:ext cx="580887" cy="1320847"/>
        </a:xfrm>
        <a:custGeom>
          <a:avLst/>
          <a:gdLst/>
          <a:ahLst/>
          <a:cxnLst/>
          <a:rect l="0" t="0" r="0" b="0"/>
          <a:pathLst>
            <a:path>
              <a:moveTo>
                <a:pt x="0" y="0"/>
              </a:moveTo>
              <a:lnTo>
                <a:pt x="290443" y="0"/>
              </a:lnTo>
              <a:lnTo>
                <a:pt x="290443" y="1320847"/>
              </a:lnTo>
              <a:lnTo>
                <a:pt x="580887" y="1320847"/>
              </a:lnTo>
            </a:path>
          </a:pathLst>
        </a:custGeom>
        <a:noFill/>
        <a:ln w="19050" cap="rnd"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000598" y="3405083"/>
        <a:ext cx="72146" cy="72146"/>
      </dsp:txXfrm>
    </dsp:sp>
    <dsp:sp modelId="{16155479-0FEC-4409-8AA2-BD878A3400EC}">
      <dsp:nvSpPr>
        <dsp:cNvPr id="0" name=""/>
        <dsp:cNvSpPr/>
      </dsp:nvSpPr>
      <dsp:spPr>
        <a:xfrm>
          <a:off x="2746227" y="2735012"/>
          <a:ext cx="580887" cy="91440"/>
        </a:xfrm>
        <a:custGeom>
          <a:avLst/>
          <a:gdLst/>
          <a:ahLst/>
          <a:cxnLst/>
          <a:rect l="0" t="0" r="0" b="0"/>
          <a:pathLst>
            <a:path>
              <a:moveTo>
                <a:pt x="0" y="45720"/>
              </a:moveTo>
              <a:lnTo>
                <a:pt x="580887" y="45720"/>
              </a:lnTo>
            </a:path>
          </a:pathLst>
        </a:custGeom>
        <a:noFill/>
        <a:ln w="19050" cap="rnd"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022149" y="2766210"/>
        <a:ext cx="29044" cy="29044"/>
      </dsp:txXfrm>
    </dsp:sp>
    <dsp:sp modelId="{8DDAF8CA-76CF-4871-86FF-5711422E1068}">
      <dsp:nvSpPr>
        <dsp:cNvPr id="0" name=""/>
        <dsp:cNvSpPr/>
      </dsp:nvSpPr>
      <dsp:spPr>
        <a:xfrm>
          <a:off x="2746227" y="1459884"/>
          <a:ext cx="580887" cy="1320847"/>
        </a:xfrm>
        <a:custGeom>
          <a:avLst/>
          <a:gdLst/>
          <a:ahLst/>
          <a:cxnLst/>
          <a:rect l="0" t="0" r="0" b="0"/>
          <a:pathLst>
            <a:path>
              <a:moveTo>
                <a:pt x="0" y="1320847"/>
              </a:moveTo>
              <a:lnTo>
                <a:pt x="290443" y="1320847"/>
              </a:lnTo>
              <a:lnTo>
                <a:pt x="290443" y="0"/>
              </a:lnTo>
              <a:lnTo>
                <a:pt x="580887" y="0"/>
              </a:lnTo>
            </a:path>
          </a:pathLst>
        </a:custGeom>
        <a:noFill/>
        <a:ln w="19050" cap="rnd"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000598" y="2084235"/>
        <a:ext cx="72146" cy="72146"/>
      </dsp:txXfrm>
    </dsp:sp>
    <dsp:sp modelId="{19CCD065-1653-4452-A777-9422347552A7}">
      <dsp:nvSpPr>
        <dsp:cNvPr id="0" name=""/>
        <dsp:cNvSpPr/>
      </dsp:nvSpPr>
      <dsp:spPr>
        <a:xfrm rot="16200000">
          <a:off x="-562843" y="2252393"/>
          <a:ext cx="5561465" cy="1056678"/>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en-US" sz="6500" kern="1200" dirty="0"/>
            <a:t>Scenarios</a:t>
          </a:r>
        </a:p>
      </dsp:txBody>
      <dsp:txXfrm>
        <a:off x="-562843" y="2252393"/>
        <a:ext cx="5561465" cy="1056678"/>
      </dsp:txXfrm>
    </dsp:sp>
    <dsp:sp modelId="{5AFA7C8A-C04F-4EB1-B662-5F13A88E5D8C}">
      <dsp:nvSpPr>
        <dsp:cNvPr id="0" name=""/>
        <dsp:cNvSpPr/>
      </dsp:nvSpPr>
      <dsp:spPr>
        <a:xfrm>
          <a:off x="3327115" y="931545"/>
          <a:ext cx="3465904" cy="1056678"/>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1</a:t>
          </a:r>
          <a:r>
            <a:rPr lang="en-US" sz="1050" kern="1200" dirty="0"/>
            <a:t>Face-to-face learning following the governments </a:t>
          </a:r>
          <a:r>
            <a:rPr lang="en-US" sz="1050" b="1" i="1" kern="1200" dirty="0"/>
            <a:t>most</a:t>
          </a:r>
          <a:r>
            <a:rPr lang="en-US" sz="1050" kern="1200" dirty="0"/>
            <a:t> stringent requirements and protocols </a:t>
          </a:r>
        </a:p>
        <a:p>
          <a:pPr marL="0" lvl="0" indent="0" algn="ctr" defTabSz="1244600">
            <a:lnSpc>
              <a:spcPct val="90000"/>
            </a:lnSpc>
            <a:spcBef>
              <a:spcPct val="0"/>
            </a:spcBef>
            <a:spcAft>
              <a:spcPct val="35000"/>
            </a:spcAft>
            <a:buNone/>
          </a:pPr>
          <a:r>
            <a:rPr lang="en-US" sz="1050" kern="1200" dirty="0"/>
            <a:t>(MI Safe Start Plan Phase 4)</a:t>
          </a:r>
        </a:p>
      </dsp:txBody>
      <dsp:txXfrm>
        <a:off x="3327115" y="931545"/>
        <a:ext cx="3465904" cy="1056678"/>
      </dsp:txXfrm>
    </dsp:sp>
    <dsp:sp modelId="{347FB2F0-F3F2-49B7-A937-4D27492D5EF7}">
      <dsp:nvSpPr>
        <dsp:cNvPr id="0" name=""/>
        <dsp:cNvSpPr/>
      </dsp:nvSpPr>
      <dsp:spPr>
        <a:xfrm>
          <a:off x="3327115" y="2252393"/>
          <a:ext cx="3465904" cy="1056678"/>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2</a:t>
          </a:r>
          <a:r>
            <a:rPr lang="en-US" sz="2800" kern="1200" dirty="0"/>
            <a:t> </a:t>
          </a:r>
          <a:r>
            <a:rPr lang="en-US" sz="1200" kern="1200" dirty="0"/>
            <a:t>Face-to-face learning following the governments stringent requirements and protocols </a:t>
          </a:r>
        </a:p>
        <a:p>
          <a:pPr marL="0" lvl="0" indent="0" algn="ctr" defTabSz="1244600">
            <a:lnSpc>
              <a:spcPct val="90000"/>
            </a:lnSpc>
            <a:spcBef>
              <a:spcPct val="0"/>
            </a:spcBef>
            <a:spcAft>
              <a:spcPct val="35000"/>
            </a:spcAft>
            <a:buNone/>
          </a:pPr>
          <a:r>
            <a:rPr lang="en-US" sz="1200" kern="1200" dirty="0"/>
            <a:t>(MI Safe Start Plan Phase 5)</a:t>
          </a:r>
        </a:p>
      </dsp:txBody>
      <dsp:txXfrm>
        <a:off x="3327115" y="2252393"/>
        <a:ext cx="3465904" cy="1056678"/>
      </dsp:txXfrm>
    </dsp:sp>
    <dsp:sp modelId="{2AA56BA2-5225-42B4-BED2-4D40CB71128C}">
      <dsp:nvSpPr>
        <dsp:cNvPr id="0" name=""/>
        <dsp:cNvSpPr/>
      </dsp:nvSpPr>
      <dsp:spPr>
        <a:xfrm>
          <a:off x="3327115" y="3573241"/>
          <a:ext cx="3465904" cy="1056678"/>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3</a:t>
          </a:r>
          <a:r>
            <a:rPr lang="en-US" sz="1600" kern="1200" dirty="0"/>
            <a:t> </a:t>
          </a:r>
          <a:r>
            <a:rPr lang="en-US" sz="1200" kern="1200" dirty="0"/>
            <a:t>Distance Learning </a:t>
          </a:r>
        </a:p>
        <a:p>
          <a:pPr marL="0" lvl="0" indent="0" algn="ctr" defTabSz="1066800">
            <a:lnSpc>
              <a:spcPct val="90000"/>
            </a:lnSpc>
            <a:spcBef>
              <a:spcPct val="0"/>
            </a:spcBef>
            <a:spcAft>
              <a:spcPct val="35000"/>
            </a:spcAft>
            <a:buNone/>
          </a:pPr>
          <a:r>
            <a:rPr lang="en-US" sz="1200" kern="1200" dirty="0"/>
            <a:t>(MI Safe Start Plan Phases 1-3)</a:t>
          </a:r>
        </a:p>
      </dsp:txBody>
      <dsp:txXfrm>
        <a:off x="3327115" y="3573241"/>
        <a:ext cx="3465904" cy="10566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4829B8-84D2-49F6-B862-2306795DC08C}">
      <dsp:nvSpPr>
        <dsp:cNvPr id="0" name=""/>
        <dsp:cNvSpPr/>
      </dsp:nvSpPr>
      <dsp:spPr>
        <a:xfrm rot="5400000">
          <a:off x="2203220" y="273461"/>
          <a:ext cx="1447012" cy="1258900"/>
        </a:xfrm>
        <a:prstGeom prst="hexagon">
          <a:avLst>
            <a:gd name="adj" fmla="val 2500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dirty="0"/>
            <a:t>Symptomatic students must stay home</a:t>
          </a:r>
        </a:p>
      </dsp:txBody>
      <dsp:txXfrm rot="-5400000">
        <a:off x="2493455" y="404898"/>
        <a:ext cx="866542" cy="996026"/>
      </dsp:txXfrm>
    </dsp:sp>
    <dsp:sp modelId="{D71C9AF1-B4AC-4838-BF2E-91CF29F4B463}">
      <dsp:nvSpPr>
        <dsp:cNvPr id="0" name=""/>
        <dsp:cNvSpPr/>
      </dsp:nvSpPr>
      <dsp:spPr>
        <a:xfrm>
          <a:off x="3594378" y="468808"/>
          <a:ext cx="1614865" cy="868207"/>
        </a:xfrm>
        <a:prstGeom prst="rect">
          <a:avLst/>
        </a:prstGeom>
        <a:noFill/>
        <a:ln>
          <a:noFill/>
        </a:ln>
        <a:effectLst/>
      </dsp:spPr>
      <dsp:style>
        <a:lnRef idx="0">
          <a:scrgbClr r="0" g="0" b="0"/>
        </a:lnRef>
        <a:fillRef idx="0">
          <a:scrgbClr r="0" g="0" b="0"/>
        </a:fillRef>
        <a:effectRef idx="0">
          <a:scrgbClr r="0" g="0" b="0"/>
        </a:effectRef>
        <a:fontRef idx="minor"/>
      </dsp:style>
    </dsp:sp>
    <dsp:sp modelId="{FF484A9F-F1D5-48B9-936A-51C280F91284}">
      <dsp:nvSpPr>
        <dsp:cNvPr id="0" name=""/>
        <dsp:cNvSpPr/>
      </dsp:nvSpPr>
      <dsp:spPr>
        <a:xfrm rot="5400000">
          <a:off x="843608" y="273461"/>
          <a:ext cx="1447012" cy="1258900"/>
        </a:xfrm>
        <a:prstGeom prst="hexagon">
          <a:avLst>
            <a:gd name="adj" fmla="val 2500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rot="-5400000">
        <a:off x="1133843" y="404898"/>
        <a:ext cx="866542" cy="996026"/>
      </dsp:txXfrm>
    </dsp:sp>
    <dsp:sp modelId="{1AF342E1-5562-423A-81F9-096005E4ED93}">
      <dsp:nvSpPr>
        <dsp:cNvPr id="0" name=""/>
        <dsp:cNvSpPr/>
      </dsp:nvSpPr>
      <dsp:spPr>
        <a:xfrm rot="5400000">
          <a:off x="1520809" y="1501685"/>
          <a:ext cx="1447012" cy="1258900"/>
        </a:xfrm>
        <a:prstGeom prst="hexagon">
          <a:avLst>
            <a:gd name="adj" fmla="val 2500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endParaRPr lang="en-US" sz="4600" b="1" kern="1200" dirty="0"/>
        </a:p>
      </dsp:txBody>
      <dsp:txXfrm rot="-5400000">
        <a:off x="1811044" y="1633122"/>
        <a:ext cx="866542" cy="996026"/>
      </dsp:txXfrm>
    </dsp:sp>
    <dsp:sp modelId="{E9640CF7-C3C0-4EF6-9D3D-4EE0CD30D2B1}">
      <dsp:nvSpPr>
        <dsp:cNvPr id="0" name=""/>
        <dsp:cNvSpPr/>
      </dsp:nvSpPr>
      <dsp:spPr>
        <a:xfrm>
          <a:off x="0" y="1697032"/>
          <a:ext cx="1562773" cy="868207"/>
        </a:xfrm>
        <a:prstGeom prst="rect">
          <a:avLst/>
        </a:prstGeom>
        <a:noFill/>
        <a:ln>
          <a:noFill/>
        </a:ln>
        <a:effectLst/>
      </dsp:spPr>
      <dsp:style>
        <a:lnRef idx="0">
          <a:scrgbClr r="0" g="0" b="0"/>
        </a:lnRef>
        <a:fillRef idx="0">
          <a:scrgbClr r="0" g="0" b="0"/>
        </a:fillRef>
        <a:effectRef idx="0">
          <a:scrgbClr r="0" g="0" b="0"/>
        </a:effectRef>
        <a:fontRef idx="minor"/>
      </dsp:style>
    </dsp:sp>
    <dsp:sp modelId="{92C1A1EE-1057-4346-8D2D-48DA823EB44B}">
      <dsp:nvSpPr>
        <dsp:cNvPr id="0" name=""/>
        <dsp:cNvSpPr/>
      </dsp:nvSpPr>
      <dsp:spPr>
        <a:xfrm rot="5400000">
          <a:off x="2880422" y="1501685"/>
          <a:ext cx="1447012" cy="1258900"/>
        </a:xfrm>
        <a:prstGeom prst="hexagon">
          <a:avLst>
            <a:gd name="adj" fmla="val 2500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rot="-5400000">
        <a:off x="3170657" y="1633122"/>
        <a:ext cx="866542" cy="996026"/>
      </dsp:txXfrm>
    </dsp:sp>
    <dsp:sp modelId="{EE73C25C-413D-4C12-8CF5-C81037F6583E}">
      <dsp:nvSpPr>
        <dsp:cNvPr id="0" name=""/>
        <dsp:cNvSpPr/>
      </dsp:nvSpPr>
      <dsp:spPr>
        <a:xfrm rot="5400000">
          <a:off x="2203220" y="2729909"/>
          <a:ext cx="1447012" cy="1258900"/>
        </a:xfrm>
        <a:prstGeom prst="hexagon">
          <a:avLst>
            <a:gd name="adj" fmla="val 2500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endParaRPr lang="en-US" sz="4600" kern="1200" dirty="0"/>
        </a:p>
      </dsp:txBody>
      <dsp:txXfrm rot="-5400000">
        <a:off x="2493455" y="2861346"/>
        <a:ext cx="866542" cy="996026"/>
      </dsp:txXfrm>
    </dsp:sp>
    <dsp:sp modelId="{5F7934B0-F770-411D-BDEC-F3886497B5DB}">
      <dsp:nvSpPr>
        <dsp:cNvPr id="0" name=""/>
        <dsp:cNvSpPr/>
      </dsp:nvSpPr>
      <dsp:spPr>
        <a:xfrm>
          <a:off x="3594378" y="2925256"/>
          <a:ext cx="1614865" cy="868207"/>
        </a:xfrm>
        <a:prstGeom prst="rect">
          <a:avLst/>
        </a:prstGeom>
        <a:noFill/>
        <a:ln>
          <a:noFill/>
        </a:ln>
        <a:effectLst/>
      </dsp:spPr>
      <dsp:style>
        <a:lnRef idx="0">
          <a:scrgbClr r="0" g="0" b="0"/>
        </a:lnRef>
        <a:fillRef idx="0">
          <a:scrgbClr r="0" g="0" b="0"/>
        </a:fillRef>
        <a:effectRef idx="0">
          <a:scrgbClr r="0" g="0" b="0"/>
        </a:effectRef>
        <a:fontRef idx="minor"/>
      </dsp:style>
    </dsp:sp>
    <dsp:sp modelId="{3EA18A3C-2671-4CA3-9212-41559193FEA5}">
      <dsp:nvSpPr>
        <dsp:cNvPr id="0" name=""/>
        <dsp:cNvSpPr/>
      </dsp:nvSpPr>
      <dsp:spPr>
        <a:xfrm rot="5400000">
          <a:off x="843608" y="2729909"/>
          <a:ext cx="1447012" cy="1258900"/>
        </a:xfrm>
        <a:prstGeom prst="hexagon">
          <a:avLst>
            <a:gd name="adj" fmla="val 2500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rot="-5400000">
        <a:off x="1133843" y="2861346"/>
        <a:ext cx="866542" cy="9960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9694A5-785A-47CE-AAC7-8AD87130A0A3}">
      <dsp:nvSpPr>
        <dsp:cNvPr id="0" name=""/>
        <dsp:cNvSpPr/>
      </dsp:nvSpPr>
      <dsp:spPr>
        <a:xfrm>
          <a:off x="1604759" y="0"/>
          <a:ext cx="1604759" cy="1105659"/>
        </a:xfrm>
        <a:prstGeom prst="trapezoid">
          <a:avLst>
            <a:gd name="adj" fmla="val 725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endParaRPr lang="en-US" sz="1000" b="1" kern="1200" dirty="0"/>
        </a:p>
      </dsp:txBody>
      <dsp:txXfrm>
        <a:off x="1604759" y="0"/>
        <a:ext cx="1604759" cy="1105659"/>
      </dsp:txXfrm>
    </dsp:sp>
    <dsp:sp modelId="{B99D9925-BCB2-4410-95AB-B4FB9A09BAF9}">
      <dsp:nvSpPr>
        <dsp:cNvPr id="0" name=""/>
        <dsp:cNvSpPr/>
      </dsp:nvSpPr>
      <dsp:spPr>
        <a:xfrm>
          <a:off x="802379" y="1105659"/>
          <a:ext cx="3209518" cy="1105659"/>
        </a:xfrm>
        <a:prstGeom prst="trapezoid">
          <a:avLst>
            <a:gd name="adj" fmla="val 725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t>Student or staff remains home until they test negative and have a doctor’s note to return </a:t>
          </a:r>
        </a:p>
      </dsp:txBody>
      <dsp:txXfrm>
        <a:off x="1364045" y="1105659"/>
        <a:ext cx="2086186" cy="1105659"/>
      </dsp:txXfrm>
    </dsp:sp>
    <dsp:sp modelId="{98C5A171-567A-44F5-90FD-B2B42385F7B2}">
      <dsp:nvSpPr>
        <dsp:cNvPr id="0" name=""/>
        <dsp:cNvSpPr/>
      </dsp:nvSpPr>
      <dsp:spPr>
        <a:xfrm>
          <a:off x="0" y="2211319"/>
          <a:ext cx="4814277" cy="1105659"/>
        </a:xfrm>
        <a:prstGeom prst="trapezoid">
          <a:avLst>
            <a:gd name="adj" fmla="val 725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Student will be provided with work and support during quarantine situation </a:t>
          </a:r>
        </a:p>
      </dsp:txBody>
      <dsp:txXfrm>
        <a:off x="842498" y="2211319"/>
        <a:ext cx="3129280" cy="11056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9714F2-E001-9048-99B0-C46EAB1CEAC1}">
      <dsp:nvSpPr>
        <dsp:cNvPr id="0" name=""/>
        <dsp:cNvSpPr/>
      </dsp:nvSpPr>
      <dsp:spPr>
        <a:xfrm>
          <a:off x="3493129" y="940469"/>
          <a:ext cx="660948" cy="91440"/>
        </a:xfrm>
        <a:custGeom>
          <a:avLst/>
          <a:gdLst/>
          <a:ahLst/>
          <a:cxnLst/>
          <a:rect l="0" t="0" r="0" b="0"/>
          <a:pathLst>
            <a:path>
              <a:moveTo>
                <a:pt x="0" y="45720"/>
              </a:moveTo>
              <a:lnTo>
                <a:pt x="660948" y="45720"/>
              </a:lnTo>
            </a:path>
          </a:pathLst>
        </a:custGeom>
        <a:noFill/>
        <a:ln w="9525"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3806315" y="982405"/>
        <a:ext cx="34577" cy="7568"/>
      </dsp:txXfrm>
    </dsp:sp>
    <dsp:sp modelId="{591CA60E-213E-7B4B-B9DE-D89D137D3DA9}">
      <dsp:nvSpPr>
        <dsp:cNvPr id="0" name=""/>
        <dsp:cNvSpPr/>
      </dsp:nvSpPr>
      <dsp:spPr>
        <a:xfrm>
          <a:off x="207632" y="0"/>
          <a:ext cx="3287297" cy="1972378"/>
        </a:xfrm>
        <a:prstGeom prst="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1080" tIns="169082" rIns="161080" bIns="169082"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rPr>
            <a:t>Student Safety </a:t>
          </a:r>
        </a:p>
      </dsp:txBody>
      <dsp:txXfrm>
        <a:off x="207632" y="0"/>
        <a:ext cx="3287297" cy="1972378"/>
      </dsp:txXfrm>
    </dsp:sp>
    <dsp:sp modelId="{DD741774-D280-DD46-9C9B-33FE253D22FC}">
      <dsp:nvSpPr>
        <dsp:cNvPr id="0" name=""/>
        <dsp:cNvSpPr/>
      </dsp:nvSpPr>
      <dsp:spPr>
        <a:xfrm>
          <a:off x="1851281" y="1970578"/>
          <a:ext cx="3978846" cy="729509"/>
        </a:xfrm>
        <a:custGeom>
          <a:avLst/>
          <a:gdLst/>
          <a:ahLst/>
          <a:cxnLst/>
          <a:rect l="0" t="0" r="0" b="0"/>
          <a:pathLst>
            <a:path>
              <a:moveTo>
                <a:pt x="3978846" y="0"/>
              </a:moveTo>
              <a:lnTo>
                <a:pt x="3978846" y="381854"/>
              </a:lnTo>
              <a:lnTo>
                <a:pt x="0" y="381854"/>
              </a:lnTo>
              <a:lnTo>
                <a:pt x="0" y="729509"/>
              </a:lnTo>
            </a:path>
          </a:pathLst>
        </a:custGeom>
        <a:noFill/>
        <a:ln w="9525"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3739434" y="2331549"/>
        <a:ext cx="202540" cy="7568"/>
      </dsp:txXfrm>
    </dsp:sp>
    <dsp:sp modelId="{1FC37317-8B75-7A4E-B46A-6C6A45F69C67}">
      <dsp:nvSpPr>
        <dsp:cNvPr id="0" name=""/>
        <dsp:cNvSpPr/>
      </dsp:nvSpPr>
      <dsp:spPr>
        <a:xfrm>
          <a:off x="4186478" y="0"/>
          <a:ext cx="3287297" cy="1972378"/>
        </a:xfrm>
        <a:prstGeom prst="rect">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1080" tIns="169082" rIns="161080" bIns="169082"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rPr>
            <a:t>Providing rigorous course work whether face-to-face or remotely </a:t>
          </a:r>
        </a:p>
      </dsp:txBody>
      <dsp:txXfrm>
        <a:off x="4186478" y="0"/>
        <a:ext cx="3287297" cy="1972378"/>
      </dsp:txXfrm>
    </dsp:sp>
    <dsp:sp modelId="{63AED5AC-6A4E-294A-8C0F-D72D7D241108}">
      <dsp:nvSpPr>
        <dsp:cNvPr id="0" name=""/>
        <dsp:cNvSpPr/>
      </dsp:nvSpPr>
      <dsp:spPr>
        <a:xfrm>
          <a:off x="3493129" y="3672957"/>
          <a:ext cx="709337" cy="91440"/>
        </a:xfrm>
        <a:custGeom>
          <a:avLst/>
          <a:gdLst/>
          <a:ahLst/>
          <a:cxnLst/>
          <a:rect l="0" t="0" r="0" b="0"/>
          <a:pathLst>
            <a:path>
              <a:moveTo>
                <a:pt x="0" y="45720"/>
              </a:moveTo>
              <a:lnTo>
                <a:pt x="371768" y="45720"/>
              </a:lnTo>
              <a:lnTo>
                <a:pt x="371768" y="48303"/>
              </a:lnTo>
              <a:lnTo>
                <a:pt x="709337" y="48303"/>
              </a:lnTo>
            </a:path>
          </a:pathLst>
        </a:custGeom>
        <a:noFill/>
        <a:ln w="9525" cap="rnd"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3829300" y="3714893"/>
        <a:ext cx="36997" cy="7568"/>
      </dsp:txXfrm>
    </dsp:sp>
    <dsp:sp modelId="{F14BE627-E883-874F-A626-EC388DCE8D9B}">
      <dsp:nvSpPr>
        <dsp:cNvPr id="0" name=""/>
        <dsp:cNvSpPr/>
      </dsp:nvSpPr>
      <dsp:spPr>
        <a:xfrm>
          <a:off x="207632" y="2732488"/>
          <a:ext cx="3287297" cy="1972378"/>
        </a:xfrm>
        <a:prstGeom prst="rect">
          <a:avLst/>
        </a:prstGeom>
        <a:solidFill>
          <a:schemeClr val="accent4">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1080" tIns="169082" rIns="161080" bIns="169082"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rPr>
            <a:t>To</a:t>
          </a:r>
          <a:r>
            <a:rPr lang="en-US" sz="2000" b="1" kern="1200" baseline="0" dirty="0">
              <a:solidFill>
                <a:schemeClr val="bg1"/>
              </a:solidFill>
            </a:rPr>
            <a:t> be on our campus whenever safely possible.</a:t>
          </a:r>
          <a:endParaRPr lang="en-US" sz="2000" b="1" kern="1200" dirty="0">
            <a:solidFill>
              <a:schemeClr val="bg1"/>
            </a:solidFill>
          </a:endParaRPr>
        </a:p>
      </dsp:txBody>
      <dsp:txXfrm>
        <a:off x="207632" y="2732488"/>
        <a:ext cx="3287297" cy="1972378"/>
      </dsp:txXfrm>
    </dsp:sp>
    <dsp:sp modelId="{D42A6699-F599-8045-897A-5A654DF673C0}">
      <dsp:nvSpPr>
        <dsp:cNvPr id="0" name=""/>
        <dsp:cNvSpPr/>
      </dsp:nvSpPr>
      <dsp:spPr>
        <a:xfrm>
          <a:off x="4234867" y="2735072"/>
          <a:ext cx="3287297" cy="1972378"/>
        </a:xfrm>
        <a:prstGeom prst="rect">
          <a:avLst/>
        </a:prstGeom>
        <a:solidFill>
          <a:schemeClr val="accent1"/>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1080" tIns="169082" rIns="161080" bIns="169082"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rPr>
            <a:t>To continue our rich, </a:t>
          </a:r>
          <a:r>
            <a:rPr lang="en-US" sz="2000" b="1" i="1" kern="1200" dirty="0">
              <a:solidFill>
                <a:schemeClr val="bg1"/>
              </a:solidFill>
            </a:rPr>
            <a:t>faith-filled </a:t>
          </a:r>
          <a:r>
            <a:rPr lang="en-US" sz="2000" b="1" kern="1200" dirty="0">
              <a:solidFill>
                <a:schemeClr val="bg1"/>
              </a:solidFill>
            </a:rPr>
            <a:t>St. Regis traditions and build more in the year to come.</a:t>
          </a:r>
        </a:p>
        <a:p>
          <a:pPr marL="0" lvl="0" indent="0" algn="ctr" defTabSz="889000">
            <a:lnSpc>
              <a:spcPct val="90000"/>
            </a:lnSpc>
            <a:spcBef>
              <a:spcPct val="0"/>
            </a:spcBef>
            <a:spcAft>
              <a:spcPct val="35000"/>
            </a:spcAft>
            <a:buNone/>
          </a:pPr>
          <a:r>
            <a:rPr lang="en-US" sz="2000" b="1" kern="1200" dirty="0">
              <a:solidFill>
                <a:schemeClr val="bg1"/>
              </a:solidFill>
            </a:rPr>
            <a:t>We are here for YOU! </a:t>
          </a:r>
        </a:p>
      </dsp:txBody>
      <dsp:txXfrm>
        <a:off x="4234867" y="2735072"/>
        <a:ext cx="3287297" cy="1972378"/>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C40FD4-49E5-45F4-9F5F-D127674F3B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97B86CE-7533-4591-A533-3B285CBFBD3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F42818B-C764-43FB-9100-6BE58FDE1954}" type="datetimeFigureOut">
              <a:rPr lang="en-US" smtClean="0"/>
              <a:t>6/22/2022</a:t>
            </a:fld>
            <a:endParaRPr lang="en-US" dirty="0"/>
          </a:p>
        </p:txBody>
      </p:sp>
      <p:sp>
        <p:nvSpPr>
          <p:cNvPr id="4" name="Footer Placeholder 3">
            <a:extLst>
              <a:ext uri="{FF2B5EF4-FFF2-40B4-BE49-F238E27FC236}">
                <a16:creationId xmlns:a16="http://schemas.microsoft.com/office/drawing/2014/main" id="{6697BB4A-C2FA-48DD-9F31-664DF2C9F78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540AB79-C081-43E8-B49C-BA9D38FCFC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5F1E10-4074-4DC3-8E35-9146BD1FD828}" type="slidenum">
              <a:rPr lang="en-US" smtClean="0"/>
              <a:t>‹#›</a:t>
            </a:fld>
            <a:endParaRPr lang="en-US" dirty="0"/>
          </a:p>
        </p:txBody>
      </p:sp>
    </p:spTree>
    <p:extLst>
      <p:ext uri="{BB962C8B-B14F-4D97-AF65-F5344CB8AC3E}">
        <p14:creationId xmlns:p14="http://schemas.microsoft.com/office/powerpoint/2010/main" val="2988812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0BC4BE-0D73-E240-8B38-104FAC465A91}" type="datetimeFigureOut">
              <a:rPr lang="en-US" smtClean="0"/>
              <a:t>6/22/2022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8C15C5-0688-5345-99FC-721E08AD15D5}" type="slidenum">
              <a:rPr lang="en-US" smtClean="0"/>
              <a:t>‹#›</a:t>
            </a:fld>
            <a:endParaRPr lang="en-US" dirty="0"/>
          </a:p>
        </p:txBody>
      </p:sp>
    </p:spTree>
    <p:extLst>
      <p:ext uri="{BB962C8B-B14F-4D97-AF65-F5344CB8AC3E}">
        <p14:creationId xmlns:p14="http://schemas.microsoft.com/office/powerpoint/2010/main" val="427685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1</a:t>
            </a:fld>
            <a:endParaRPr lang="en-US" dirty="0"/>
          </a:p>
        </p:txBody>
      </p:sp>
    </p:spTree>
    <p:extLst>
      <p:ext uri="{BB962C8B-B14F-4D97-AF65-F5344CB8AC3E}">
        <p14:creationId xmlns:p14="http://schemas.microsoft.com/office/powerpoint/2010/main" val="3121035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2</a:t>
            </a:fld>
            <a:endParaRPr lang="en-US" dirty="0"/>
          </a:p>
        </p:txBody>
      </p:sp>
    </p:spTree>
    <p:extLst>
      <p:ext uri="{BB962C8B-B14F-4D97-AF65-F5344CB8AC3E}">
        <p14:creationId xmlns:p14="http://schemas.microsoft.com/office/powerpoint/2010/main" val="1297207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6</a:t>
            </a:fld>
            <a:endParaRPr lang="en-US" dirty="0"/>
          </a:p>
        </p:txBody>
      </p:sp>
    </p:spTree>
    <p:extLst>
      <p:ext uri="{BB962C8B-B14F-4D97-AF65-F5344CB8AC3E}">
        <p14:creationId xmlns:p14="http://schemas.microsoft.com/office/powerpoint/2010/main" val="3047512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14</a:t>
            </a:fld>
            <a:endParaRPr lang="en-US" dirty="0"/>
          </a:p>
        </p:txBody>
      </p:sp>
    </p:spTree>
    <p:extLst>
      <p:ext uri="{BB962C8B-B14F-4D97-AF65-F5344CB8AC3E}">
        <p14:creationId xmlns:p14="http://schemas.microsoft.com/office/powerpoint/2010/main" val="620627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16</a:t>
            </a:fld>
            <a:endParaRPr lang="en-US" dirty="0"/>
          </a:p>
        </p:txBody>
      </p:sp>
    </p:spTree>
    <p:extLst>
      <p:ext uri="{BB962C8B-B14F-4D97-AF65-F5344CB8AC3E}">
        <p14:creationId xmlns:p14="http://schemas.microsoft.com/office/powerpoint/2010/main" val="2777307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73FF5BE-78BC-4CD2-8964-5E4D246C1D68}" type="datetime1">
              <a:rPr lang="en-US" smtClean="0"/>
              <a:t>6/22/2022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78801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12B165-F8A0-481B-ABD5-786164780238}" type="datetime1">
              <a:rPr lang="en-US" smtClean="0"/>
              <a:t>6/22/2022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30025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AE58C8-2BD0-4D8E-8A50-9CFDB264D5DF}" type="datetime1">
              <a:rPr lang="en-US" smtClean="0"/>
              <a:t>6/22/2022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34520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9BD0E9-AFEC-4FC3-A4C3-366D31034117}" type="datetime1">
              <a:rPr lang="en-US" smtClean="0"/>
              <a:t>6/22/2022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74007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DDD46E-F568-4E1C-96D2-6E1470E8BF16}" type="datetime1">
              <a:rPr lang="en-US" smtClean="0"/>
              <a:t>6/22/2022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38416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761CDF-7330-4226-AD08-17CAE3CC8C2D}" type="datetime1">
              <a:rPr lang="en-US" smtClean="0"/>
              <a:t>6/22/2022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58357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4CC085-D42D-4BCC-8405-872747C6BC2B}" type="datetime1">
              <a:rPr lang="en-US" smtClean="0"/>
              <a:t>6/22/2022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113636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39D5A6-D570-4F36-B7A4-FF9F08392598}" type="datetime1">
              <a:rPr lang="en-US" smtClean="0"/>
              <a:t>6/22/2022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81757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81E557-F2B1-4DE4-B087-5CD4B3D93CE7}" type="datetime1">
              <a:rPr lang="en-US" smtClean="0"/>
              <a:t>6/22/2022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6567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BFD4FF-AFB1-4808-B87E-FB9054810B4D}" type="datetime1">
              <a:rPr lang="en-US" smtClean="0"/>
              <a:t>6/22/2022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85650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E14891-FA1C-4CBF-BF2E-E93F285B61AB}" type="datetime1">
              <a:rPr lang="en-US" smtClean="0"/>
              <a:t>6/22/2022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2874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A1064C-4EB5-48D9-94A4-3E8B51994303}" type="datetime1">
              <a:rPr lang="en-US" smtClean="0"/>
              <a:t>6/22/2022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13965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458741-C4AE-4513-8788-A02560289690}" type="datetime1">
              <a:rPr lang="en-US" smtClean="0"/>
              <a:t>6/22/2022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5968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D3FCAE0-C28D-4280-8015-B305982FAC0F}" type="datetime1">
              <a:rPr lang="en-US" smtClean="0"/>
              <a:t>6/22/2022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26638921"/>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D1C554-3609-495D-8483-88D2E8100EDA}" type="datetime1">
              <a:rPr lang="en-US" smtClean="0"/>
              <a:t>6/22/2022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0197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7C018D-E9C1-4D06-913B-A7CF688FD8CC}" type="datetime1">
              <a:rPr lang="en-US" smtClean="0"/>
              <a:t>6/22/2022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01870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193E3C27-938C-4BA1-A6B4-A56054EC568D}" type="datetime1">
              <a:rPr lang="en-US" smtClean="0"/>
              <a:t>6/22/2022</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9381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AB8E442E-2811-4685-A08D-DDB5AF3E04D7}" type="datetime1">
              <a:rPr lang="en-US" smtClean="0"/>
              <a:t>6/22/2022</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49767075"/>
      </p:ext>
    </p:extLst>
  </p:cSld>
  <p:clrMap bg1="dk1" tx1="lt1" bg2="dk2" tx2="lt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 id="2147483828" r:id="rId16"/>
    <p:sldLayoutId id="2147483829" r:id="rId17"/>
  </p:sldLayoutIdLst>
  <p:hf hdr="0" ftr="0" dt="0"/>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e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png"/><Relationship Id="rId9" Type="http://schemas.openxmlformats.org/officeDocument/2006/relationships/image" Target="../media/image7.jp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jpeg"/><Relationship Id="rId7" Type="http://schemas.openxmlformats.org/officeDocument/2006/relationships/diagramColors" Target="../diagrams/colors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openxmlformats.org/officeDocument/2006/relationships/image" Target="../media/image2.png"/><Relationship Id="rId4" Type="http://schemas.openxmlformats.org/officeDocument/2006/relationships/diagramData" Target="../diagrams/data4.xml"/><Relationship Id="rId9" Type="http://schemas.openxmlformats.org/officeDocument/2006/relationships/image" Target="../media/image29.jp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2.png"/><Relationship Id="rId2" Type="http://schemas.openxmlformats.org/officeDocument/2006/relationships/image" Target="../media/image30.jpeg"/><Relationship Id="rId1" Type="http://schemas.openxmlformats.org/officeDocument/2006/relationships/slideLayout" Target="../slideLayouts/slideLayout6.xml"/><Relationship Id="rId6" Type="http://schemas.openxmlformats.org/officeDocument/2006/relationships/hyperlink" Target="mailto:Heather.sofran@stregis.org" TargetMode="External"/><Relationship Id="rId5" Type="http://schemas.openxmlformats.org/officeDocument/2006/relationships/hyperlink" Target="mailto:katie.brydges@stregis.org" TargetMode="External"/><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3.jp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jpe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2.png"/><Relationship Id="rId4" Type="http://schemas.openxmlformats.org/officeDocument/2006/relationships/image" Target="../media/image10.jp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9.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80833-6B30-404E-B0FA-39D7DC4B1616}"/>
              </a:ext>
            </a:extLst>
          </p:cNvPr>
          <p:cNvSpPr>
            <a:spLocks noGrp="1"/>
          </p:cNvSpPr>
          <p:nvPr>
            <p:ph type="ctrTitle"/>
          </p:nvPr>
        </p:nvSpPr>
        <p:spPr>
          <a:xfrm>
            <a:off x="886132" y="5034610"/>
            <a:ext cx="10200986" cy="1066801"/>
          </a:xfrm>
        </p:spPr>
        <p:txBody>
          <a:bodyPr>
            <a:normAutofit fontScale="90000"/>
          </a:bodyPr>
          <a:lstStyle/>
          <a:p>
            <a:pPr>
              <a:lnSpc>
                <a:spcPct val="90000"/>
              </a:lnSpc>
            </a:pPr>
            <a:br>
              <a:rPr lang="en-US" sz="1600" b="1" dirty="0"/>
            </a:br>
            <a:br>
              <a:rPr lang="en-US" sz="5400" b="1" dirty="0"/>
            </a:br>
            <a:r>
              <a:rPr lang="en-US" sz="5400" b="1" dirty="0">
                <a:solidFill>
                  <a:srgbClr val="C00000"/>
                </a:solidFill>
              </a:rPr>
              <a:t>2020-2021       Return to school plan</a:t>
            </a:r>
          </a:p>
        </p:txBody>
      </p:sp>
      <p:sp>
        <p:nvSpPr>
          <p:cNvPr id="13" name="Rectangle 12">
            <a:extLst>
              <a:ext uri="{FF2B5EF4-FFF2-40B4-BE49-F238E27FC236}">
                <a16:creationId xmlns:a16="http://schemas.microsoft.com/office/drawing/2014/main" id="{2C069419-B83B-4E10-A3EF-91A86B5D35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738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close up of a sign&#10;&#10;Description automatically generated">
            <a:extLst>
              <a:ext uri="{FF2B5EF4-FFF2-40B4-BE49-F238E27FC236}">
                <a16:creationId xmlns:a16="http://schemas.microsoft.com/office/drawing/2014/main" id="{20250C8B-CEA4-489F-992B-C49AF36D8AD4}"/>
              </a:ext>
            </a:extLst>
          </p:cNvPr>
          <p:cNvPicPr>
            <a:picLocks noChangeAspect="1"/>
          </p:cNvPicPr>
          <p:nvPr/>
        </p:nvPicPr>
        <p:blipFill>
          <a:blip r:embed="rId4"/>
          <a:stretch>
            <a:fillRect/>
          </a:stretch>
        </p:blipFill>
        <p:spPr>
          <a:xfrm>
            <a:off x="640080" y="653895"/>
            <a:ext cx="5213604" cy="3128161"/>
          </a:xfrm>
          <a:prstGeom prst="rect">
            <a:avLst/>
          </a:prstGeom>
        </p:spPr>
      </p:pic>
      <p:pic>
        <p:nvPicPr>
          <p:cNvPr id="14" name="Picture 13" descr="A group of people sitting at a table&#10;&#10;Description automatically generated">
            <a:extLst>
              <a:ext uri="{FF2B5EF4-FFF2-40B4-BE49-F238E27FC236}">
                <a16:creationId xmlns:a16="http://schemas.microsoft.com/office/drawing/2014/main" id="{C0432246-6E5C-4829-A143-6CFF72E6E6C1}"/>
              </a:ext>
            </a:extLst>
          </p:cNvPr>
          <p:cNvPicPr>
            <a:picLocks noChangeAspect="1"/>
          </p:cNvPicPr>
          <p:nvPr/>
        </p:nvPicPr>
        <p:blipFill>
          <a:blip r:embed="rId5"/>
          <a:stretch>
            <a:fillRect/>
          </a:stretch>
        </p:blipFill>
        <p:spPr>
          <a:xfrm>
            <a:off x="8336337" y="402678"/>
            <a:ext cx="1319574" cy="1759432"/>
          </a:xfrm>
          <a:prstGeom prst="rect">
            <a:avLst/>
          </a:prstGeom>
          <a:ln w="38100">
            <a:solidFill>
              <a:schemeClr val="bg1"/>
            </a:solidFill>
          </a:ln>
        </p:spPr>
      </p:pic>
      <p:pic>
        <p:nvPicPr>
          <p:cNvPr id="18" name="Picture 17" descr="A picture containing person, child, indoor, boy&#10;&#10;Description automatically generated">
            <a:extLst>
              <a:ext uri="{FF2B5EF4-FFF2-40B4-BE49-F238E27FC236}">
                <a16:creationId xmlns:a16="http://schemas.microsoft.com/office/drawing/2014/main" id="{831E11F3-F0D1-4EDB-98A0-FEF537FA9A0F}"/>
              </a:ext>
            </a:extLst>
          </p:cNvPr>
          <p:cNvPicPr>
            <a:picLocks noChangeAspect="1"/>
          </p:cNvPicPr>
          <p:nvPr/>
        </p:nvPicPr>
        <p:blipFill>
          <a:blip r:embed="rId6"/>
          <a:stretch>
            <a:fillRect/>
          </a:stretch>
        </p:blipFill>
        <p:spPr>
          <a:xfrm>
            <a:off x="6400706" y="256937"/>
            <a:ext cx="1802044" cy="2212910"/>
          </a:xfrm>
          <a:prstGeom prst="rect">
            <a:avLst/>
          </a:prstGeom>
          <a:ln w="38100">
            <a:solidFill>
              <a:srgbClr val="C00000"/>
            </a:solidFill>
          </a:ln>
        </p:spPr>
      </p:pic>
      <p:cxnSp>
        <p:nvCxnSpPr>
          <p:cNvPr id="4" name="Connector: Elbow 3">
            <a:extLst>
              <a:ext uri="{FF2B5EF4-FFF2-40B4-BE49-F238E27FC236}">
                <a16:creationId xmlns:a16="http://schemas.microsoft.com/office/drawing/2014/main" id="{9CAC4BB3-AC38-44E1-9688-45E47EC1B9FA}"/>
              </a:ext>
            </a:extLst>
          </p:cNvPr>
          <p:cNvCxnSpPr/>
          <p:nvPr/>
        </p:nvCxnSpPr>
        <p:spPr>
          <a:xfrm>
            <a:off x="5634933" y="4774137"/>
            <a:ext cx="703385" cy="42984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Picture 8" descr="A picture containing indoor, person, window, table&#10;&#10;Description automatically generated">
            <a:extLst>
              <a:ext uri="{FF2B5EF4-FFF2-40B4-BE49-F238E27FC236}">
                <a16:creationId xmlns:a16="http://schemas.microsoft.com/office/drawing/2014/main" id="{E21FA309-73A5-4F65-9272-C812A693A9EA}"/>
              </a:ext>
            </a:extLst>
          </p:cNvPr>
          <p:cNvPicPr>
            <a:picLocks noChangeAspect="1"/>
          </p:cNvPicPr>
          <p:nvPr/>
        </p:nvPicPr>
        <p:blipFill rotWithShape="1">
          <a:blip r:embed="rId7"/>
          <a:srcRect l="9486" b="26770"/>
          <a:stretch/>
        </p:blipFill>
        <p:spPr>
          <a:xfrm>
            <a:off x="9405810" y="1764684"/>
            <a:ext cx="1802044" cy="1943925"/>
          </a:xfrm>
          <a:prstGeom prst="rect">
            <a:avLst/>
          </a:prstGeom>
          <a:ln w="38100">
            <a:solidFill>
              <a:schemeClr val="bg1"/>
            </a:solidFill>
          </a:ln>
        </p:spPr>
      </p:pic>
      <p:pic>
        <p:nvPicPr>
          <p:cNvPr id="11" name="Picture 10" descr="A group of people in a room&#10;&#10;Description automatically generated">
            <a:extLst>
              <a:ext uri="{FF2B5EF4-FFF2-40B4-BE49-F238E27FC236}">
                <a16:creationId xmlns:a16="http://schemas.microsoft.com/office/drawing/2014/main" id="{798E2359-45E9-4127-AA0C-FCF7653E873C}"/>
              </a:ext>
            </a:extLst>
          </p:cNvPr>
          <p:cNvPicPr>
            <a:picLocks noChangeAspect="1"/>
          </p:cNvPicPr>
          <p:nvPr/>
        </p:nvPicPr>
        <p:blipFill>
          <a:blip r:embed="rId8"/>
          <a:stretch>
            <a:fillRect/>
          </a:stretch>
        </p:blipFill>
        <p:spPr>
          <a:xfrm>
            <a:off x="9789498" y="290748"/>
            <a:ext cx="1802044" cy="1349357"/>
          </a:xfrm>
          <a:prstGeom prst="rect">
            <a:avLst/>
          </a:prstGeom>
          <a:ln w="38100">
            <a:solidFill>
              <a:srgbClr val="C00000"/>
            </a:solidFill>
          </a:ln>
        </p:spPr>
      </p:pic>
      <p:pic>
        <p:nvPicPr>
          <p:cNvPr id="12" name="Picture 11" descr="A picture containing person, child, indoor, boy&#10;&#10;Description automatically generated">
            <a:extLst>
              <a:ext uri="{FF2B5EF4-FFF2-40B4-BE49-F238E27FC236}">
                <a16:creationId xmlns:a16="http://schemas.microsoft.com/office/drawing/2014/main" id="{470097E5-64DB-4B9B-819A-5E06E8EBE74B}"/>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10155730" y="4398405"/>
            <a:ext cx="1735697" cy="2314262"/>
          </a:xfrm>
          <a:prstGeom prst="rect">
            <a:avLst/>
          </a:prstGeom>
          <a:ln w="38100">
            <a:solidFill>
              <a:srgbClr val="C00000"/>
            </a:solidFill>
          </a:ln>
        </p:spPr>
      </p:pic>
      <p:pic>
        <p:nvPicPr>
          <p:cNvPr id="7" name="Picture 6" descr="A group of people in a room&#10;&#10;Description automatically generated">
            <a:extLst>
              <a:ext uri="{FF2B5EF4-FFF2-40B4-BE49-F238E27FC236}">
                <a16:creationId xmlns:a16="http://schemas.microsoft.com/office/drawing/2014/main" id="{27AABD7C-1ECD-459A-841F-8DEB4A1D999B}"/>
              </a:ext>
            </a:extLst>
          </p:cNvPr>
          <p:cNvPicPr>
            <a:picLocks noChangeAspect="1"/>
          </p:cNvPicPr>
          <p:nvPr/>
        </p:nvPicPr>
        <p:blipFill>
          <a:blip r:embed="rId10"/>
          <a:stretch>
            <a:fillRect/>
          </a:stretch>
        </p:blipFill>
        <p:spPr>
          <a:xfrm>
            <a:off x="7733746" y="2068325"/>
            <a:ext cx="1453621" cy="1938161"/>
          </a:xfrm>
          <a:prstGeom prst="rect">
            <a:avLst/>
          </a:prstGeom>
          <a:ln w="38100">
            <a:solidFill>
              <a:schemeClr val="bg1"/>
            </a:solidFill>
          </a:ln>
        </p:spPr>
      </p:pic>
      <p:pic>
        <p:nvPicPr>
          <p:cNvPr id="15" name="Picture 14" descr="A boy sitting in front of a computer&#10;&#10;Description automatically generated">
            <a:extLst>
              <a:ext uri="{FF2B5EF4-FFF2-40B4-BE49-F238E27FC236}">
                <a16:creationId xmlns:a16="http://schemas.microsoft.com/office/drawing/2014/main" id="{CE9DEE9F-BEB6-4915-A2DA-DC04A34ACF8A}"/>
              </a:ext>
            </a:extLst>
          </p:cNvPr>
          <p:cNvPicPr>
            <a:picLocks noChangeAspect="1"/>
          </p:cNvPicPr>
          <p:nvPr/>
        </p:nvPicPr>
        <p:blipFill>
          <a:blip r:embed="rId11"/>
          <a:stretch>
            <a:fillRect/>
          </a:stretch>
        </p:blipFill>
        <p:spPr>
          <a:xfrm>
            <a:off x="300573" y="4398405"/>
            <a:ext cx="1735697" cy="2314262"/>
          </a:xfrm>
          <a:prstGeom prst="rect">
            <a:avLst/>
          </a:prstGeom>
          <a:ln w="38100">
            <a:solidFill>
              <a:srgbClr val="C00000"/>
            </a:solidFill>
          </a:ln>
        </p:spPr>
      </p:pic>
      <p:sp>
        <p:nvSpPr>
          <p:cNvPr id="3" name="Slide Number Placeholder 2">
            <a:extLst>
              <a:ext uri="{FF2B5EF4-FFF2-40B4-BE49-F238E27FC236}">
                <a16:creationId xmlns:a16="http://schemas.microsoft.com/office/drawing/2014/main" id="{AB62D890-018B-4F76-9275-F3C2A3E94DAB}"/>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814101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847E7B-78C1-44DC-839C-D42014719C7C}"/>
              </a:ext>
            </a:extLst>
          </p:cNvPr>
          <p:cNvSpPr>
            <a:spLocks noGrp="1"/>
          </p:cNvSpPr>
          <p:nvPr>
            <p:ph sz="half" idx="1"/>
          </p:nvPr>
        </p:nvSpPr>
        <p:spPr>
          <a:xfrm>
            <a:off x="352056" y="273538"/>
            <a:ext cx="9855633" cy="6096649"/>
          </a:xfrm>
        </p:spPr>
        <p:txBody>
          <a:bodyPr>
            <a:normAutofit lnSpcReduction="10000"/>
          </a:bodyPr>
          <a:lstStyle/>
          <a:p>
            <a:pPr marL="0" indent="0">
              <a:buNone/>
            </a:pPr>
            <a:r>
              <a:rPr lang="en-US" sz="4000" b="1" dirty="0">
                <a:solidFill>
                  <a:srgbClr val="C00000"/>
                </a:solidFill>
              </a:rPr>
              <a:t>Visitors &amp; Late Lunches</a:t>
            </a:r>
          </a:p>
          <a:p>
            <a:pPr fontAlgn="base"/>
            <a:r>
              <a:rPr lang="en-US" sz="2400" dirty="0">
                <a:effectLst/>
              </a:rPr>
              <a:t>The front office of the school will be limited to staff and students.  Family members or non-staff members will not be allowed except for specific circumstances (i.e. picking up a sick child).</a:t>
            </a:r>
          </a:p>
          <a:p>
            <a:pPr fontAlgn="base"/>
            <a:r>
              <a:rPr lang="en-US" sz="2400" dirty="0">
                <a:effectLst/>
              </a:rPr>
              <a:t>All guests that enter the building will be </a:t>
            </a:r>
            <a:r>
              <a:rPr lang="en-US" sz="2400" i="1" dirty="0">
                <a:effectLst/>
              </a:rPr>
              <a:t>screened for symptoms</a:t>
            </a:r>
            <a:r>
              <a:rPr lang="en-US" sz="2400" dirty="0">
                <a:effectLst/>
              </a:rPr>
              <a:t>, </a:t>
            </a:r>
            <a:r>
              <a:rPr lang="en-US" sz="2400" i="1" dirty="0">
                <a:effectLst/>
              </a:rPr>
              <a:t>must wear facial coverings</a:t>
            </a:r>
            <a:r>
              <a:rPr lang="en-US" sz="2400" dirty="0">
                <a:effectLst/>
              </a:rPr>
              <a:t>, and will </a:t>
            </a:r>
            <a:r>
              <a:rPr lang="en-US" sz="2400" i="1" dirty="0">
                <a:effectLst/>
              </a:rPr>
              <a:t>fill out our monitoring form. </a:t>
            </a:r>
          </a:p>
          <a:p>
            <a:pPr fontAlgn="base"/>
            <a:r>
              <a:rPr lang="en-US" sz="2400" dirty="0">
                <a:effectLst/>
              </a:rPr>
              <a:t>Parents will be notified (after attendance is taken) of a missing lunch. </a:t>
            </a:r>
          </a:p>
          <a:p>
            <a:pPr fontAlgn="base"/>
            <a:r>
              <a:rPr lang="en-US" sz="2400" dirty="0">
                <a:effectLst/>
              </a:rPr>
              <a:t>A Cooler will be placed </a:t>
            </a:r>
            <a:r>
              <a:rPr lang="en-US" sz="2400" b="1" dirty="0">
                <a:effectLst/>
              </a:rPr>
              <a:t>outside of our main door for forgotten lunches.</a:t>
            </a:r>
            <a:r>
              <a:rPr lang="en-US" sz="2400" dirty="0">
                <a:effectLst/>
              </a:rPr>
              <a:t> Lunches will be delivered to individual students by a staff member. </a:t>
            </a:r>
          </a:p>
          <a:p>
            <a:pPr fontAlgn="base"/>
            <a:r>
              <a:rPr lang="en-US" sz="2400" dirty="0">
                <a:effectLst/>
              </a:rPr>
              <a:t>Meetings with a staff member (administration or teacher) will be conducted </a:t>
            </a:r>
            <a:r>
              <a:rPr lang="en-US" sz="2400" b="1" dirty="0">
                <a:effectLst/>
              </a:rPr>
              <a:t>by phone or virtually </a:t>
            </a:r>
          </a:p>
          <a:p>
            <a:endParaRPr lang="en-US" dirty="0"/>
          </a:p>
        </p:txBody>
      </p:sp>
      <p:sp>
        <p:nvSpPr>
          <p:cNvPr id="5" name="Slide Number Placeholder 4">
            <a:extLst>
              <a:ext uri="{FF2B5EF4-FFF2-40B4-BE49-F238E27FC236}">
                <a16:creationId xmlns:a16="http://schemas.microsoft.com/office/drawing/2014/main" id="{1F01EF31-A727-4481-A3FE-BB050018CBE4}"/>
              </a:ext>
            </a:extLst>
          </p:cNvPr>
          <p:cNvSpPr>
            <a:spLocks noGrp="1"/>
          </p:cNvSpPr>
          <p:nvPr>
            <p:ph type="sldNum" sz="quarter" idx="12"/>
          </p:nvPr>
        </p:nvSpPr>
        <p:spPr/>
        <p:txBody>
          <a:bodyPr/>
          <a:lstStyle/>
          <a:p>
            <a:fld id="{D57F1E4F-1CFF-5643-939E-217C01CDF565}" type="slidenum">
              <a:rPr lang="en-US" sz="2000" smtClean="0">
                <a:solidFill>
                  <a:srgbClr val="C00000"/>
                </a:solidFill>
              </a:rPr>
              <a:pPr/>
              <a:t>10</a:t>
            </a:fld>
            <a:endParaRPr lang="en-US" sz="2000" dirty="0">
              <a:solidFill>
                <a:srgbClr val="C00000"/>
              </a:solidFill>
            </a:endParaRPr>
          </a:p>
        </p:txBody>
      </p:sp>
      <p:pic>
        <p:nvPicPr>
          <p:cNvPr id="6" name="Picture 5" descr="A close up of a sign&#10;&#10;Description automatically generated">
            <a:extLst>
              <a:ext uri="{FF2B5EF4-FFF2-40B4-BE49-F238E27FC236}">
                <a16:creationId xmlns:a16="http://schemas.microsoft.com/office/drawing/2014/main" id="{14A59780-CD7F-4DA6-9DD9-31641C3C639D}"/>
              </a:ext>
            </a:extLst>
          </p:cNvPr>
          <p:cNvPicPr>
            <a:picLocks noChangeAspect="1"/>
          </p:cNvPicPr>
          <p:nvPr/>
        </p:nvPicPr>
        <p:blipFill>
          <a:blip r:embed="rId2"/>
          <a:stretch>
            <a:fillRect/>
          </a:stretch>
        </p:blipFill>
        <p:spPr>
          <a:xfrm>
            <a:off x="11065179" y="5761487"/>
            <a:ext cx="1014501" cy="608700"/>
          </a:xfrm>
          <a:prstGeom prst="rect">
            <a:avLst/>
          </a:prstGeom>
          <a:solidFill>
            <a:schemeClr val="tx1"/>
          </a:solidFill>
        </p:spPr>
      </p:pic>
    </p:spTree>
    <p:extLst>
      <p:ext uri="{BB962C8B-B14F-4D97-AF65-F5344CB8AC3E}">
        <p14:creationId xmlns:p14="http://schemas.microsoft.com/office/powerpoint/2010/main" val="4287907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C0314-EAAF-4ACB-A58A-7DC8FA53753C}"/>
              </a:ext>
            </a:extLst>
          </p:cNvPr>
          <p:cNvSpPr>
            <a:spLocks noGrp="1"/>
          </p:cNvSpPr>
          <p:nvPr>
            <p:ph type="title"/>
          </p:nvPr>
        </p:nvSpPr>
        <p:spPr>
          <a:xfrm>
            <a:off x="208352" y="97631"/>
            <a:ext cx="9905998" cy="1905000"/>
          </a:xfrm>
        </p:spPr>
        <p:txBody>
          <a:bodyPr/>
          <a:lstStyle/>
          <a:p>
            <a:r>
              <a:rPr lang="en-US" sz="4400" b="1" dirty="0"/>
              <a:t>Student Support</a:t>
            </a:r>
            <a:br>
              <a:rPr lang="en-US" dirty="0"/>
            </a:br>
            <a:endParaRPr lang="en-US" dirty="0"/>
          </a:p>
        </p:txBody>
      </p:sp>
      <p:sp>
        <p:nvSpPr>
          <p:cNvPr id="3" name="Text Placeholder 2">
            <a:extLst>
              <a:ext uri="{FF2B5EF4-FFF2-40B4-BE49-F238E27FC236}">
                <a16:creationId xmlns:a16="http://schemas.microsoft.com/office/drawing/2014/main" id="{835C8AEB-38C4-4A9B-BC75-DBA90F40FCC3}"/>
              </a:ext>
            </a:extLst>
          </p:cNvPr>
          <p:cNvSpPr>
            <a:spLocks noGrp="1"/>
          </p:cNvSpPr>
          <p:nvPr>
            <p:ph type="body" idx="1"/>
          </p:nvPr>
        </p:nvSpPr>
        <p:spPr>
          <a:xfrm>
            <a:off x="534924" y="1576182"/>
            <a:ext cx="4876798" cy="576262"/>
          </a:xfrm>
        </p:spPr>
        <p:txBody>
          <a:bodyPr/>
          <a:lstStyle/>
          <a:p>
            <a:r>
              <a:rPr lang="en-US" b="1" dirty="0"/>
              <a:t>Mental Health and Well Being Support </a:t>
            </a:r>
          </a:p>
        </p:txBody>
      </p:sp>
      <p:sp>
        <p:nvSpPr>
          <p:cNvPr id="4" name="Content Placeholder 3">
            <a:extLst>
              <a:ext uri="{FF2B5EF4-FFF2-40B4-BE49-F238E27FC236}">
                <a16:creationId xmlns:a16="http://schemas.microsoft.com/office/drawing/2014/main" id="{724F4D74-24AA-49A5-B2FB-589223F57ECC}"/>
              </a:ext>
            </a:extLst>
          </p:cNvPr>
          <p:cNvSpPr>
            <a:spLocks noGrp="1"/>
          </p:cNvSpPr>
          <p:nvPr>
            <p:ph sz="half" idx="2"/>
          </p:nvPr>
        </p:nvSpPr>
        <p:spPr>
          <a:xfrm>
            <a:off x="534924" y="2207213"/>
            <a:ext cx="4876800" cy="2547937"/>
          </a:xfrm>
        </p:spPr>
        <p:txBody>
          <a:bodyPr>
            <a:noAutofit/>
          </a:bodyPr>
          <a:lstStyle/>
          <a:p>
            <a:pPr marL="0" indent="0">
              <a:buNone/>
            </a:pPr>
            <a:r>
              <a:rPr lang="en-US" sz="2400" dirty="0"/>
              <a:t>One of our school’s greatest gifts is our </a:t>
            </a:r>
            <a:r>
              <a:rPr lang="en-US" sz="2400" b="1" dirty="0"/>
              <a:t>full-time on-site school counselor, Mrs. Mary Grobbel MSW. </a:t>
            </a:r>
          </a:p>
          <a:p>
            <a:pPr marL="0" indent="0">
              <a:buNone/>
            </a:pPr>
            <a:r>
              <a:rPr lang="en-US" sz="2400" dirty="0"/>
              <a:t>Mrs. Grobbel will be able to help our students with any behavioral needs, including issues as the result of the Pandemic and self-care strategies that promote health and wellness. </a:t>
            </a:r>
          </a:p>
        </p:txBody>
      </p:sp>
      <p:sp>
        <p:nvSpPr>
          <p:cNvPr id="5" name="Text Placeholder 4">
            <a:extLst>
              <a:ext uri="{FF2B5EF4-FFF2-40B4-BE49-F238E27FC236}">
                <a16:creationId xmlns:a16="http://schemas.microsoft.com/office/drawing/2014/main" id="{DC6AA682-5081-4A7C-A165-9E2CB2311394}"/>
              </a:ext>
            </a:extLst>
          </p:cNvPr>
          <p:cNvSpPr>
            <a:spLocks noGrp="1"/>
          </p:cNvSpPr>
          <p:nvPr>
            <p:ph type="body" sz="quarter" idx="3"/>
          </p:nvPr>
        </p:nvSpPr>
        <p:spPr>
          <a:xfrm>
            <a:off x="6096000" y="1452625"/>
            <a:ext cx="4604280" cy="576262"/>
          </a:xfrm>
        </p:spPr>
        <p:txBody>
          <a:bodyPr/>
          <a:lstStyle/>
          <a:p>
            <a:r>
              <a:rPr lang="en-US" b="1" dirty="0"/>
              <a:t>Instructional Support </a:t>
            </a:r>
          </a:p>
        </p:txBody>
      </p:sp>
      <p:sp>
        <p:nvSpPr>
          <p:cNvPr id="6" name="Content Placeholder 5">
            <a:extLst>
              <a:ext uri="{FF2B5EF4-FFF2-40B4-BE49-F238E27FC236}">
                <a16:creationId xmlns:a16="http://schemas.microsoft.com/office/drawing/2014/main" id="{C6E0DEE7-BEA1-4EA5-827B-625F6D929BC7}"/>
              </a:ext>
            </a:extLst>
          </p:cNvPr>
          <p:cNvSpPr>
            <a:spLocks noGrp="1"/>
          </p:cNvSpPr>
          <p:nvPr>
            <p:ph sz="quarter" idx="4"/>
          </p:nvPr>
        </p:nvSpPr>
        <p:spPr>
          <a:xfrm>
            <a:off x="6096000" y="2152347"/>
            <a:ext cx="4876801" cy="2547937"/>
          </a:xfrm>
        </p:spPr>
        <p:txBody>
          <a:bodyPr>
            <a:noAutofit/>
          </a:bodyPr>
          <a:lstStyle/>
          <a:p>
            <a:pPr marL="0" indent="0">
              <a:buNone/>
            </a:pPr>
            <a:r>
              <a:rPr lang="en-US" sz="2400" dirty="0"/>
              <a:t>St. Regis is incredibly blessed to have a full-time staff member running academic and instructional support. </a:t>
            </a:r>
            <a:r>
              <a:rPr lang="en-US" sz="2400" b="1" dirty="0"/>
              <a:t>Mrs. Molly Lamarche is the head of our Learning Enrichment Center </a:t>
            </a:r>
            <a:r>
              <a:rPr lang="en-US" sz="2400" dirty="0"/>
              <a:t>and will be able to address learning needs and make accommodations for our student body on an individualized basis. </a:t>
            </a:r>
          </a:p>
        </p:txBody>
      </p:sp>
      <p:sp>
        <p:nvSpPr>
          <p:cNvPr id="7" name="Slide Number Placeholder 6">
            <a:extLst>
              <a:ext uri="{FF2B5EF4-FFF2-40B4-BE49-F238E27FC236}">
                <a16:creationId xmlns:a16="http://schemas.microsoft.com/office/drawing/2014/main" id="{76F667D8-8DC3-47EA-985E-88254267355A}"/>
              </a:ext>
            </a:extLst>
          </p:cNvPr>
          <p:cNvSpPr>
            <a:spLocks noGrp="1"/>
          </p:cNvSpPr>
          <p:nvPr>
            <p:ph type="sldNum" sz="quarter" idx="12"/>
          </p:nvPr>
        </p:nvSpPr>
        <p:spPr/>
        <p:txBody>
          <a:bodyPr/>
          <a:lstStyle/>
          <a:p>
            <a:fld id="{D57F1E4F-1CFF-5643-939E-217C01CDF565}" type="slidenum">
              <a:rPr lang="en-US" sz="2000" smtClean="0">
                <a:solidFill>
                  <a:srgbClr val="C00000"/>
                </a:solidFill>
              </a:rPr>
              <a:pPr/>
              <a:t>11</a:t>
            </a:fld>
            <a:endParaRPr lang="en-US" sz="2000" dirty="0">
              <a:solidFill>
                <a:srgbClr val="C00000"/>
              </a:solidFill>
            </a:endParaRPr>
          </a:p>
        </p:txBody>
      </p:sp>
      <p:pic>
        <p:nvPicPr>
          <p:cNvPr id="2050" name="Picture 2" descr="Download Free png Student Support Seevices Clipart &amp; Clip Art ...">
            <a:extLst>
              <a:ext uri="{FF2B5EF4-FFF2-40B4-BE49-F238E27FC236}">
                <a16:creationId xmlns:a16="http://schemas.microsoft.com/office/drawing/2014/main" id="{B351B221-D68E-4741-A4AB-B152203F32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0706" y="229175"/>
            <a:ext cx="1645642" cy="12943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close up of a sign&#10;&#10;Description automatically generated">
            <a:extLst>
              <a:ext uri="{FF2B5EF4-FFF2-40B4-BE49-F238E27FC236}">
                <a16:creationId xmlns:a16="http://schemas.microsoft.com/office/drawing/2014/main" id="{0F172859-3783-48C9-AADF-F08FC17CE4DA}"/>
              </a:ext>
            </a:extLst>
          </p:cNvPr>
          <p:cNvPicPr>
            <a:picLocks noChangeAspect="1"/>
          </p:cNvPicPr>
          <p:nvPr/>
        </p:nvPicPr>
        <p:blipFill>
          <a:blip r:embed="rId3"/>
          <a:stretch>
            <a:fillRect/>
          </a:stretch>
        </p:blipFill>
        <p:spPr>
          <a:xfrm>
            <a:off x="11065179" y="5828972"/>
            <a:ext cx="1014501" cy="608700"/>
          </a:xfrm>
          <a:prstGeom prst="rect">
            <a:avLst/>
          </a:prstGeom>
          <a:solidFill>
            <a:schemeClr val="tx1"/>
          </a:solidFill>
        </p:spPr>
      </p:pic>
    </p:spTree>
    <p:extLst>
      <p:ext uri="{BB962C8B-B14F-4D97-AF65-F5344CB8AC3E}">
        <p14:creationId xmlns:p14="http://schemas.microsoft.com/office/powerpoint/2010/main" val="3325888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B9FFF-6EF7-4DE3-ADD6-D4BA6EC6485D}"/>
              </a:ext>
            </a:extLst>
          </p:cNvPr>
          <p:cNvSpPr>
            <a:spLocks noGrp="1"/>
          </p:cNvSpPr>
          <p:nvPr>
            <p:ph type="title"/>
          </p:nvPr>
        </p:nvSpPr>
        <p:spPr>
          <a:xfrm>
            <a:off x="257651" y="-329967"/>
            <a:ext cx="9905998" cy="1905000"/>
          </a:xfrm>
        </p:spPr>
        <p:txBody>
          <a:bodyPr>
            <a:normAutofit/>
          </a:bodyPr>
          <a:lstStyle/>
          <a:p>
            <a:r>
              <a:rPr lang="en-US" sz="4800" b="1" dirty="0"/>
              <a:t>Distance Learning</a:t>
            </a:r>
          </a:p>
        </p:txBody>
      </p:sp>
      <p:sp>
        <p:nvSpPr>
          <p:cNvPr id="5" name="Slide Number Placeholder 4">
            <a:extLst>
              <a:ext uri="{FF2B5EF4-FFF2-40B4-BE49-F238E27FC236}">
                <a16:creationId xmlns:a16="http://schemas.microsoft.com/office/drawing/2014/main" id="{7D8A0B3D-2887-411A-82CA-CCD3B996B72B}"/>
              </a:ext>
            </a:extLst>
          </p:cNvPr>
          <p:cNvSpPr>
            <a:spLocks noGrp="1"/>
          </p:cNvSpPr>
          <p:nvPr>
            <p:ph type="sldNum" sz="quarter" idx="12"/>
          </p:nvPr>
        </p:nvSpPr>
        <p:spPr>
          <a:xfrm>
            <a:off x="10514012" y="5883275"/>
            <a:ext cx="551167" cy="365125"/>
          </a:xfrm>
        </p:spPr>
        <p:txBody>
          <a:bodyPr/>
          <a:lstStyle/>
          <a:p>
            <a:fld id="{D57F1E4F-1CFF-5643-939E-217C01CDF565}" type="slidenum">
              <a:rPr lang="en-US" sz="2000" smtClean="0">
                <a:solidFill>
                  <a:srgbClr val="FF0000"/>
                </a:solidFill>
              </a:rPr>
              <a:pPr/>
              <a:t>12</a:t>
            </a:fld>
            <a:endParaRPr lang="en-US" sz="2000" dirty="0">
              <a:solidFill>
                <a:srgbClr val="FF0000"/>
              </a:solidFill>
            </a:endParaRPr>
          </a:p>
        </p:txBody>
      </p:sp>
      <p:sp>
        <p:nvSpPr>
          <p:cNvPr id="6" name="TextBox 5">
            <a:extLst>
              <a:ext uri="{FF2B5EF4-FFF2-40B4-BE49-F238E27FC236}">
                <a16:creationId xmlns:a16="http://schemas.microsoft.com/office/drawing/2014/main" id="{6B809E6D-AC45-404D-825F-696ECF7C1C75}"/>
              </a:ext>
            </a:extLst>
          </p:cNvPr>
          <p:cNvSpPr txBox="1"/>
          <p:nvPr/>
        </p:nvSpPr>
        <p:spPr>
          <a:xfrm>
            <a:off x="257651" y="1070500"/>
            <a:ext cx="10108734" cy="5293757"/>
          </a:xfrm>
          <a:prstGeom prst="rect">
            <a:avLst/>
          </a:prstGeom>
          <a:noFill/>
        </p:spPr>
        <p:txBody>
          <a:bodyPr wrap="square" rtlCol="0">
            <a:spAutoFit/>
          </a:bodyPr>
          <a:lstStyle/>
          <a:p>
            <a:r>
              <a:rPr lang="en-US" sz="1600" dirty="0"/>
              <a:t>We are very proud of the way our faculty and staff rose to the challenge of online learning in the spring! We have taken your feedback from last quarter and are honing our program to be even more comprehensive </a:t>
            </a:r>
          </a:p>
          <a:p>
            <a:endParaRPr lang="en-US" sz="1600" dirty="0"/>
          </a:p>
          <a:p>
            <a:pPr marL="285750" indent="-285750">
              <a:buFont typeface="Arial" panose="020B0604020202020204" pitchFamily="34" charset="0"/>
              <a:buChar char="•"/>
            </a:pPr>
            <a:r>
              <a:rPr lang="en-US" sz="1600" dirty="0"/>
              <a:t>If distance learning is required (temporary or short term) students will engage in both synchronous (live) and asynchronous (available at any time) learning </a:t>
            </a:r>
          </a:p>
          <a:p>
            <a:pPr marL="285750" indent="-285750">
              <a:buFont typeface="Arial" panose="020B0604020202020204" pitchFamily="34" charset="0"/>
              <a:buChar char="•"/>
            </a:pPr>
            <a:r>
              <a:rPr lang="en-US" sz="1600" dirty="0"/>
              <a:t>Teachers will have recorded content and all work will be provided </a:t>
            </a:r>
          </a:p>
          <a:p>
            <a:pPr marL="285750" indent="-285750">
              <a:buFont typeface="Arial" panose="020B0604020202020204" pitchFamily="34" charset="0"/>
              <a:buChar char="•"/>
            </a:pPr>
            <a:r>
              <a:rPr lang="en-US" sz="1600" dirty="0"/>
              <a:t>There will be a very comprehensive LIVE teaching schedule for every grade level PK-8</a:t>
            </a:r>
          </a:p>
          <a:p>
            <a:pPr marL="285750" indent="-285750">
              <a:buFont typeface="Arial" panose="020B0604020202020204" pitchFamily="34" charset="0"/>
              <a:buChar char="•"/>
            </a:pPr>
            <a:r>
              <a:rPr lang="en-US" sz="1600" dirty="0"/>
              <a:t>Weekly pacing guide grids for all subject areas</a:t>
            </a:r>
          </a:p>
          <a:p>
            <a:pPr marL="285750" indent="-285750">
              <a:buFont typeface="Arial" panose="020B0604020202020204" pitchFamily="34" charset="0"/>
              <a:buChar char="•"/>
            </a:pPr>
            <a:r>
              <a:rPr lang="en-US" sz="1600" dirty="0"/>
              <a:t>A detailed description of what is to be covered daily</a:t>
            </a:r>
          </a:p>
          <a:p>
            <a:pPr marL="285750" indent="-285750">
              <a:buFont typeface="Arial" panose="020B0604020202020204" pitchFamily="34" charset="0"/>
              <a:buChar char="•"/>
            </a:pPr>
            <a:r>
              <a:rPr lang="en-US" sz="1600" dirty="0"/>
              <a:t>A strict turn-in schedule of assignments (late grades will be enforced)</a:t>
            </a:r>
          </a:p>
          <a:p>
            <a:pPr marL="285750" indent="-285750">
              <a:buFont typeface="Arial" panose="020B0604020202020204" pitchFamily="34" charset="0"/>
              <a:buChar char="•"/>
            </a:pPr>
            <a:r>
              <a:rPr lang="en-US" sz="1600" dirty="0"/>
              <a:t>Available technology for families that need it (iPad and Chromebook check out)</a:t>
            </a:r>
          </a:p>
          <a:p>
            <a:pPr marL="285750" indent="-285750">
              <a:buFont typeface="Arial" panose="020B0604020202020204" pitchFamily="34" charset="0"/>
              <a:buChar char="•"/>
            </a:pPr>
            <a:r>
              <a:rPr lang="en-US" sz="1600" dirty="0"/>
              <a:t>Social media connections and challenges</a:t>
            </a:r>
          </a:p>
          <a:p>
            <a:pPr marL="285750" indent="-285750">
              <a:buFont typeface="Arial" panose="020B0604020202020204" pitchFamily="34" charset="0"/>
              <a:buChar char="•"/>
            </a:pPr>
            <a:r>
              <a:rPr lang="en-US" sz="1600" dirty="0"/>
              <a:t>Grade updates on Whipple Hill weekly for parents to view progress </a:t>
            </a:r>
          </a:p>
          <a:p>
            <a:pPr marL="285750" indent="-285750">
              <a:buFont typeface="Arial" panose="020B0604020202020204" pitchFamily="34" charset="0"/>
              <a:buChar char="•"/>
            </a:pPr>
            <a:r>
              <a:rPr lang="en-US" sz="1600" dirty="0"/>
              <a:t>An expansion of our online learning platforms (e.g. Seesaw, Microsoft Teams, MyOn, Freckle, etc.)</a:t>
            </a:r>
          </a:p>
          <a:p>
            <a:pPr marL="285750" indent="-285750">
              <a:buFont typeface="Arial" panose="020B0604020202020204" pitchFamily="34" charset="0"/>
              <a:buChar char="•"/>
            </a:pPr>
            <a:r>
              <a:rPr lang="en-US" sz="1600" dirty="0"/>
              <a:t>Mass live-streamed weekly</a:t>
            </a:r>
          </a:p>
          <a:p>
            <a:pPr marL="285750" indent="-285750">
              <a:buFont typeface="Arial" panose="020B0604020202020204" pitchFamily="34" charset="0"/>
              <a:buChar char="•"/>
            </a:pPr>
            <a:r>
              <a:rPr lang="en-US" sz="1600" dirty="0"/>
              <a:t>Live prayer, pledge, and announcements daily </a:t>
            </a:r>
          </a:p>
          <a:p>
            <a:pPr marL="285750" indent="-285750">
              <a:buFont typeface="Arial" panose="020B0604020202020204" pitchFamily="34" charset="0"/>
              <a:buChar char="•"/>
            </a:pPr>
            <a:endParaRPr lang="en-US" sz="1600" b="1" dirty="0"/>
          </a:p>
          <a:p>
            <a:r>
              <a:rPr lang="en-US" sz="1600" b="1" dirty="0"/>
              <a:t>We are researching if we can offer an online option this fall for families not yet ready to return to face-to-face instruction. More information to follow. </a:t>
            </a:r>
          </a:p>
          <a:p>
            <a:endParaRPr lang="en-US" dirty="0"/>
          </a:p>
        </p:txBody>
      </p:sp>
      <p:pic>
        <p:nvPicPr>
          <p:cNvPr id="7" name="Picture 6" descr="A close up of a sign&#10;&#10;Description automatically generated">
            <a:extLst>
              <a:ext uri="{FF2B5EF4-FFF2-40B4-BE49-F238E27FC236}">
                <a16:creationId xmlns:a16="http://schemas.microsoft.com/office/drawing/2014/main" id="{E0346CA5-2E3F-4A42-A7D2-4F27A2148B90}"/>
              </a:ext>
            </a:extLst>
          </p:cNvPr>
          <p:cNvPicPr>
            <a:picLocks noChangeAspect="1"/>
          </p:cNvPicPr>
          <p:nvPr/>
        </p:nvPicPr>
        <p:blipFill>
          <a:blip r:embed="rId2"/>
          <a:stretch>
            <a:fillRect/>
          </a:stretch>
        </p:blipFill>
        <p:spPr>
          <a:xfrm>
            <a:off x="11065179" y="5828972"/>
            <a:ext cx="1014501" cy="608700"/>
          </a:xfrm>
          <a:prstGeom prst="rect">
            <a:avLst/>
          </a:prstGeom>
          <a:solidFill>
            <a:schemeClr val="tx1"/>
          </a:solidFill>
        </p:spPr>
      </p:pic>
      <p:pic>
        <p:nvPicPr>
          <p:cNvPr id="1026" name="Picture 2" descr="5 Ways To Transform Distance Learning Content - eLearning Industry">
            <a:extLst>
              <a:ext uri="{FF2B5EF4-FFF2-40B4-BE49-F238E27FC236}">
                <a16:creationId xmlns:a16="http://schemas.microsoft.com/office/drawing/2014/main" id="{772FB933-5B7E-427D-B778-4D9EFE881B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29840" y="364692"/>
            <a:ext cx="1470677" cy="1082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596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8598E-4D94-4A70-B178-0536125661B8}"/>
              </a:ext>
            </a:extLst>
          </p:cNvPr>
          <p:cNvSpPr>
            <a:spLocks noGrp="1"/>
          </p:cNvSpPr>
          <p:nvPr>
            <p:ph type="title"/>
          </p:nvPr>
        </p:nvSpPr>
        <p:spPr>
          <a:xfrm>
            <a:off x="4321412" y="-251346"/>
            <a:ext cx="6743767" cy="1905000"/>
          </a:xfrm>
        </p:spPr>
        <p:txBody>
          <a:bodyPr vert="horz" lIns="91440" tIns="45720" rIns="91440" bIns="45720" rtlCol="0" anchor="ctr">
            <a:normAutofit/>
          </a:bodyPr>
          <a:lstStyle/>
          <a:p>
            <a:pPr algn="ctr"/>
            <a:r>
              <a:rPr lang="en-US" b="1" dirty="0">
                <a:solidFill>
                  <a:srgbClr val="FF0000"/>
                </a:solidFill>
              </a:rPr>
              <a:t>Maintaining our catholic identity</a:t>
            </a:r>
          </a:p>
        </p:txBody>
      </p:sp>
      <p:pic>
        <p:nvPicPr>
          <p:cNvPr id="6" name="Picture 5" descr="A group of people standing in a room&#10;&#10;Description automatically generated">
            <a:extLst>
              <a:ext uri="{FF2B5EF4-FFF2-40B4-BE49-F238E27FC236}">
                <a16:creationId xmlns:a16="http://schemas.microsoft.com/office/drawing/2014/main" id="{5307A0CE-6C42-41A1-8614-DE9BE848EAE7}"/>
              </a:ext>
            </a:extLst>
          </p:cNvPr>
          <p:cNvPicPr>
            <a:picLocks noChangeAspect="1"/>
          </p:cNvPicPr>
          <p:nvPr/>
        </p:nvPicPr>
        <p:blipFill rotWithShape="1">
          <a:blip r:embed="rId3"/>
          <a:srcRect r="2" b="4410"/>
          <a:stretch/>
        </p:blipFill>
        <p:spPr>
          <a:xfrm>
            <a:off x="257590" y="10"/>
            <a:ext cx="3479523" cy="6857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
        <p:nvSpPr>
          <p:cNvPr id="5" name="TextBox 4">
            <a:extLst>
              <a:ext uri="{FF2B5EF4-FFF2-40B4-BE49-F238E27FC236}">
                <a16:creationId xmlns:a16="http://schemas.microsoft.com/office/drawing/2014/main" id="{1EC6AC73-73F4-4545-B9FD-43C1A95CFB74}"/>
              </a:ext>
            </a:extLst>
          </p:cNvPr>
          <p:cNvSpPr txBox="1"/>
          <p:nvPr/>
        </p:nvSpPr>
        <p:spPr>
          <a:xfrm>
            <a:off x="3920737" y="1369257"/>
            <a:ext cx="7545116" cy="5213788"/>
          </a:xfrm>
          <a:prstGeom prst="rect">
            <a:avLst/>
          </a:prstGeom>
        </p:spPr>
        <p:txBody>
          <a:bodyPr vert="horz" lIns="91440" tIns="45720" rIns="91440" bIns="45720" rtlCol="0" anchor="ctr">
            <a:normAutofit lnSpcReduction="10000"/>
          </a:bodyPr>
          <a:lstStyle/>
          <a:p>
            <a:pPr>
              <a:lnSpc>
                <a:spcPct val="90000"/>
              </a:lnSpc>
              <a:spcBef>
                <a:spcPct val="20000"/>
              </a:spcBef>
              <a:spcAft>
                <a:spcPts val="600"/>
              </a:spcAft>
              <a:buClr>
                <a:schemeClr val="tx1"/>
              </a:buClr>
              <a:buSzPct val="100000"/>
            </a:pPr>
            <a:r>
              <a:rPr lang="en-US" sz="1600" b="1"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our Catholic faith is the reason for our school. </a:t>
            </a:r>
          </a:p>
          <a:p>
            <a:pPr>
              <a:lnSpc>
                <a:spcPct val="90000"/>
              </a:lnSpc>
              <a:spcBef>
                <a:spcPct val="20000"/>
              </a:spcBef>
              <a:spcAft>
                <a:spcPts val="600"/>
              </a:spcAft>
              <a:buClr>
                <a:schemeClr val="tx1"/>
              </a:buClr>
              <a:buSzPct val="100000"/>
            </a:pPr>
            <a:r>
              <a:rPr lang="en-US" sz="1600" b="1"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Whether it is face-to-face or online, St. Regis Catholic School and Parish pledge to:</a:t>
            </a:r>
          </a:p>
          <a:p>
            <a:pPr>
              <a:lnSpc>
                <a:spcPct val="90000"/>
              </a:lnSpc>
              <a:spcBef>
                <a:spcPct val="20000"/>
              </a:spcBef>
              <a:spcAft>
                <a:spcPts val="600"/>
              </a:spcAft>
              <a:buClr>
                <a:schemeClr val="tx1"/>
              </a:buClr>
              <a:buSzPct val="100000"/>
              <a:buFont typeface="Arial"/>
              <a:buChar char="•"/>
            </a:pPr>
            <a:endParaRPr lang="en-US" sz="1100" b="1"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a:p>
            <a:pPr marL="285750" indent="-285750">
              <a:lnSpc>
                <a:spcPct val="90000"/>
              </a:lnSpc>
              <a:spcBef>
                <a:spcPct val="20000"/>
              </a:spcBef>
              <a:spcAft>
                <a:spcPts val="600"/>
              </a:spcAft>
              <a:buClr>
                <a:schemeClr val="tx1"/>
              </a:buClr>
              <a:buSzPct val="100000"/>
              <a:buFont typeface="Arial"/>
              <a:buChar char="•"/>
            </a:pPr>
            <a:r>
              <a:rPr lang="en-US" sz="1600" b="1"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Begin each day with prayer</a:t>
            </a:r>
          </a:p>
          <a:p>
            <a:pPr marL="285750" indent="-285750">
              <a:lnSpc>
                <a:spcPct val="90000"/>
              </a:lnSpc>
              <a:spcBef>
                <a:spcPct val="20000"/>
              </a:spcBef>
              <a:spcAft>
                <a:spcPts val="600"/>
              </a:spcAft>
              <a:buClr>
                <a:schemeClr val="tx1"/>
              </a:buClr>
              <a:buSzPct val="100000"/>
              <a:buFont typeface="Arial"/>
              <a:buChar char="•"/>
            </a:pPr>
            <a:r>
              <a:rPr lang="en-US" sz="1600" b="1"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Integrate our faith throughout our day</a:t>
            </a:r>
          </a:p>
          <a:p>
            <a:pPr marL="285750" indent="-285750">
              <a:lnSpc>
                <a:spcPct val="90000"/>
              </a:lnSpc>
              <a:spcBef>
                <a:spcPct val="20000"/>
              </a:spcBef>
              <a:spcAft>
                <a:spcPts val="600"/>
              </a:spcAft>
              <a:buClr>
                <a:schemeClr val="tx1"/>
              </a:buClr>
              <a:buSzPct val="100000"/>
              <a:buFont typeface="Arial"/>
              <a:buChar char="•"/>
            </a:pPr>
            <a:r>
              <a:rPr lang="en-US" sz="1600" b="1"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Be centered in following Christ in our interactions with students, staff, and parents</a:t>
            </a:r>
          </a:p>
          <a:p>
            <a:pPr marL="285750" indent="-285750">
              <a:lnSpc>
                <a:spcPct val="90000"/>
              </a:lnSpc>
              <a:spcBef>
                <a:spcPct val="20000"/>
              </a:spcBef>
              <a:spcAft>
                <a:spcPts val="600"/>
              </a:spcAft>
              <a:buClr>
                <a:schemeClr val="tx1"/>
              </a:buClr>
              <a:buSzPct val="100000"/>
              <a:buFont typeface="Arial"/>
              <a:buChar char="•"/>
            </a:pPr>
            <a:r>
              <a:rPr lang="en-US" sz="1600" b="1"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Celebrate Mass weekly (separating the school into 2 Masses to allow for social distancing)</a:t>
            </a:r>
          </a:p>
          <a:p>
            <a:pPr marL="285750" indent="-285750">
              <a:lnSpc>
                <a:spcPct val="90000"/>
              </a:lnSpc>
              <a:spcBef>
                <a:spcPct val="20000"/>
              </a:spcBef>
              <a:spcAft>
                <a:spcPts val="600"/>
              </a:spcAft>
              <a:buClr>
                <a:schemeClr val="tx1"/>
              </a:buClr>
              <a:buSzPct val="100000"/>
              <a:buFont typeface="Arial"/>
              <a:buChar char="•"/>
            </a:pPr>
            <a:r>
              <a:rPr lang="en-US" sz="1600" b="1"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Prepare our 2</a:t>
            </a:r>
            <a:r>
              <a:rPr lang="en-US" sz="1600" b="1" cap="small" baseline="30000"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nd</a:t>
            </a:r>
            <a:r>
              <a:rPr lang="en-US" sz="1600" b="1"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graders for Reconciliation and First Holy Communion</a:t>
            </a:r>
          </a:p>
          <a:p>
            <a:pPr marL="285750" indent="-285750">
              <a:lnSpc>
                <a:spcPct val="90000"/>
              </a:lnSpc>
              <a:spcBef>
                <a:spcPct val="20000"/>
              </a:spcBef>
              <a:spcAft>
                <a:spcPts val="600"/>
              </a:spcAft>
              <a:buClr>
                <a:schemeClr val="tx1"/>
              </a:buClr>
              <a:buSzPct val="100000"/>
              <a:buFont typeface="Arial"/>
              <a:buChar char="•"/>
            </a:pPr>
            <a:r>
              <a:rPr lang="en-US" sz="1600" b="1"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Prepare our 8</a:t>
            </a:r>
            <a:r>
              <a:rPr lang="en-US" sz="1600" b="1" cap="small" baseline="30000"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th</a:t>
            </a:r>
            <a:r>
              <a:rPr lang="en-US" sz="1600" b="1"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graders for Confirmation </a:t>
            </a:r>
          </a:p>
          <a:p>
            <a:pPr marL="285750" indent="-285750">
              <a:lnSpc>
                <a:spcPct val="90000"/>
              </a:lnSpc>
              <a:spcBef>
                <a:spcPct val="20000"/>
              </a:spcBef>
              <a:spcAft>
                <a:spcPts val="600"/>
              </a:spcAft>
              <a:buClr>
                <a:schemeClr val="tx1"/>
              </a:buClr>
              <a:buSzPct val="100000"/>
              <a:buFont typeface="Arial"/>
              <a:buChar char="•"/>
            </a:pPr>
            <a:r>
              <a:rPr lang="en-US" sz="1600" b="1"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Grow in our knowledge of the Catholic faith with a comprehensive religious education curriculum </a:t>
            </a:r>
          </a:p>
          <a:p>
            <a:pPr marL="285750" indent="-285750">
              <a:lnSpc>
                <a:spcPct val="90000"/>
              </a:lnSpc>
              <a:spcBef>
                <a:spcPct val="20000"/>
              </a:spcBef>
              <a:spcAft>
                <a:spcPts val="600"/>
              </a:spcAft>
              <a:buClr>
                <a:schemeClr val="tx1"/>
              </a:buClr>
              <a:buSzPct val="100000"/>
              <a:buFont typeface="Arial"/>
              <a:buChar char="•"/>
            </a:pPr>
            <a:r>
              <a:rPr lang="en-US" sz="1600" b="1"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Allow our Catholicity to permeate all that we do!</a:t>
            </a:r>
          </a:p>
          <a:p>
            <a:pPr marL="285750" indent="-285750">
              <a:lnSpc>
                <a:spcPct val="90000"/>
              </a:lnSpc>
              <a:spcBef>
                <a:spcPct val="20000"/>
              </a:spcBef>
              <a:spcAft>
                <a:spcPts val="600"/>
              </a:spcAft>
              <a:buClr>
                <a:schemeClr val="tx1"/>
              </a:buClr>
              <a:buSzPct val="100000"/>
              <a:buFont typeface="Arial"/>
              <a:buChar char="•"/>
            </a:pPr>
            <a:endParaRPr lang="en-US" sz="1100" b="1"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a:p>
            <a:pPr>
              <a:lnSpc>
                <a:spcPct val="90000"/>
              </a:lnSpc>
              <a:spcBef>
                <a:spcPct val="20000"/>
              </a:spcBef>
              <a:spcAft>
                <a:spcPts val="600"/>
              </a:spcAft>
              <a:buClr>
                <a:schemeClr val="tx1"/>
              </a:buClr>
              <a:buSzPct val="100000"/>
            </a:pPr>
            <a:r>
              <a:rPr lang="en-US" sz="1600" b="1"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In all faith formation activities, we will follow state and AOD guidelines. </a:t>
            </a:r>
          </a:p>
          <a:p>
            <a:pPr marL="285750" indent="-285750">
              <a:lnSpc>
                <a:spcPct val="90000"/>
              </a:lnSpc>
              <a:spcBef>
                <a:spcPct val="20000"/>
              </a:spcBef>
              <a:spcAft>
                <a:spcPts val="600"/>
              </a:spcAft>
              <a:buClr>
                <a:schemeClr val="tx1"/>
              </a:buClr>
              <a:buSzPct val="100000"/>
              <a:buFont typeface="Arial"/>
              <a:buChar char="•"/>
            </a:pPr>
            <a:endParaRPr lang="en-US" sz="1000"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a:p>
            <a:pPr>
              <a:lnSpc>
                <a:spcPct val="90000"/>
              </a:lnSpc>
              <a:spcBef>
                <a:spcPct val="20000"/>
              </a:spcBef>
              <a:spcAft>
                <a:spcPts val="600"/>
              </a:spcAft>
              <a:buClr>
                <a:schemeClr val="tx1"/>
              </a:buClr>
              <a:buSzPct val="100000"/>
              <a:buFont typeface="Arial"/>
              <a:buChar char="•"/>
            </a:pPr>
            <a:endParaRPr lang="en-US" sz="1000"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p:txBody>
      </p:sp>
      <p:sp>
        <p:nvSpPr>
          <p:cNvPr id="3" name="Slide Number Placeholder 2">
            <a:extLst>
              <a:ext uri="{FF2B5EF4-FFF2-40B4-BE49-F238E27FC236}">
                <a16:creationId xmlns:a16="http://schemas.microsoft.com/office/drawing/2014/main" id="{D8C5E26D-7299-49D3-AE6D-85D1F2ABD318}"/>
              </a:ext>
            </a:extLst>
          </p:cNvPr>
          <p:cNvSpPr>
            <a:spLocks noGrp="1"/>
          </p:cNvSpPr>
          <p:nvPr>
            <p:ph type="sldNum" sz="quarter" idx="12"/>
          </p:nvPr>
        </p:nvSpPr>
        <p:spPr>
          <a:xfrm>
            <a:off x="10514012" y="6217920"/>
            <a:ext cx="551167" cy="365125"/>
          </a:xfrm>
        </p:spPr>
        <p:txBody>
          <a:bodyPr vert="horz" lIns="91440" tIns="45720" rIns="91440" bIns="45720" rtlCol="0" anchor="ctr">
            <a:noAutofit/>
          </a:bodyPr>
          <a:lstStyle/>
          <a:p>
            <a:pPr defTabSz="914400">
              <a:spcAft>
                <a:spcPts val="600"/>
              </a:spcAft>
            </a:pPr>
            <a:fld id="{D57F1E4F-1CFF-5643-939E-217C01CDF565}" type="slidenum">
              <a:rPr lang="en-US" sz="2000">
                <a:solidFill>
                  <a:srgbClr val="FF0000"/>
                </a:solidFill>
              </a:rPr>
              <a:pPr defTabSz="914400">
                <a:spcAft>
                  <a:spcPts val="600"/>
                </a:spcAft>
              </a:pPr>
              <a:t>13</a:t>
            </a:fld>
            <a:endParaRPr lang="en-US" sz="2000" dirty="0">
              <a:solidFill>
                <a:srgbClr val="FF0000"/>
              </a:solidFill>
            </a:endParaRPr>
          </a:p>
        </p:txBody>
      </p:sp>
      <p:pic>
        <p:nvPicPr>
          <p:cNvPr id="9" name="Picture 8" descr="A close up of a sign&#10;&#10;Description automatically generated">
            <a:extLst>
              <a:ext uri="{FF2B5EF4-FFF2-40B4-BE49-F238E27FC236}">
                <a16:creationId xmlns:a16="http://schemas.microsoft.com/office/drawing/2014/main" id="{0E5C4B3B-D24C-44B5-9E47-B61036247A4B}"/>
              </a:ext>
            </a:extLst>
          </p:cNvPr>
          <p:cNvPicPr>
            <a:picLocks noChangeAspect="1"/>
          </p:cNvPicPr>
          <p:nvPr/>
        </p:nvPicPr>
        <p:blipFill>
          <a:blip r:embed="rId4"/>
          <a:stretch>
            <a:fillRect/>
          </a:stretch>
        </p:blipFill>
        <p:spPr>
          <a:xfrm>
            <a:off x="11065179" y="6096132"/>
            <a:ext cx="1014501" cy="608700"/>
          </a:xfrm>
          <a:prstGeom prst="rect">
            <a:avLst/>
          </a:prstGeom>
          <a:solidFill>
            <a:schemeClr val="tx1"/>
          </a:solidFill>
        </p:spPr>
      </p:pic>
    </p:spTree>
    <p:extLst>
      <p:ext uri="{BB962C8B-B14F-4D97-AF65-F5344CB8AC3E}">
        <p14:creationId xmlns:p14="http://schemas.microsoft.com/office/powerpoint/2010/main" val="1569688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4F96F-B0BE-4E84-A401-8F8438058CAB}"/>
              </a:ext>
            </a:extLst>
          </p:cNvPr>
          <p:cNvSpPr>
            <a:spLocks noGrp="1"/>
          </p:cNvSpPr>
          <p:nvPr>
            <p:ph type="title"/>
          </p:nvPr>
        </p:nvSpPr>
        <p:spPr>
          <a:xfrm>
            <a:off x="3444955" y="-470894"/>
            <a:ext cx="8655605" cy="2313433"/>
          </a:xfrm>
        </p:spPr>
        <p:txBody>
          <a:bodyPr>
            <a:normAutofit/>
          </a:bodyPr>
          <a:lstStyle/>
          <a:p>
            <a:pPr algn="ctr"/>
            <a:r>
              <a:rPr lang="en-US" b="1" dirty="0"/>
              <a:t>Our</a:t>
            </a:r>
            <a:r>
              <a:rPr lang="en-US" dirty="0"/>
              <a:t> </a:t>
            </a:r>
            <a:r>
              <a:rPr lang="en-US" dirty="0">
                <a:solidFill>
                  <a:schemeClr val="tx1"/>
                </a:solidFill>
              </a:rPr>
              <a:t>Commitment</a:t>
            </a:r>
          </a:p>
        </p:txBody>
      </p:sp>
      <p:graphicFrame>
        <p:nvGraphicFramePr>
          <p:cNvPr id="5" name="Content Placeholder 2" descr="Icon SmartArt graphic">
            <a:extLst>
              <a:ext uri="{FF2B5EF4-FFF2-40B4-BE49-F238E27FC236}">
                <a16:creationId xmlns:a16="http://schemas.microsoft.com/office/drawing/2014/main" id="{2B828A48-3EC3-4EF9-8697-5D2A44F3F052}"/>
              </a:ext>
            </a:extLst>
          </p:cNvPr>
          <p:cNvGraphicFramePr>
            <a:graphicFrameLocks noGrp="1"/>
          </p:cNvGraphicFramePr>
          <p:nvPr>
            <p:ph idx="1"/>
            <p:extLst>
              <p:ext uri="{D42A27DB-BD31-4B8C-83A1-F6EECF244321}">
                <p14:modId xmlns:p14="http://schemas.microsoft.com/office/powerpoint/2010/main" val="1965757724"/>
              </p:ext>
            </p:extLst>
          </p:nvPr>
        </p:nvGraphicFramePr>
        <p:xfrm>
          <a:off x="3646312" y="979715"/>
          <a:ext cx="7745938" cy="47088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Picture 8" descr="A person holding a frisbee in a yard&#10;&#10;Description automatically generated">
            <a:extLst>
              <a:ext uri="{FF2B5EF4-FFF2-40B4-BE49-F238E27FC236}">
                <a16:creationId xmlns:a16="http://schemas.microsoft.com/office/drawing/2014/main" id="{1DBF220E-F14E-4951-A987-308B88B63132}"/>
              </a:ext>
            </a:extLst>
          </p:cNvPr>
          <p:cNvPicPr>
            <a:picLocks noChangeAspect="1"/>
          </p:cNvPicPr>
          <p:nvPr/>
        </p:nvPicPr>
        <p:blipFill>
          <a:blip r:embed="rId9"/>
          <a:stretch>
            <a:fillRect/>
          </a:stretch>
        </p:blipFill>
        <p:spPr>
          <a:xfrm>
            <a:off x="603586" y="1372799"/>
            <a:ext cx="2942047" cy="3922729"/>
          </a:xfrm>
          <a:prstGeom prst="rect">
            <a:avLst/>
          </a:prstGeom>
        </p:spPr>
      </p:pic>
      <p:sp>
        <p:nvSpPr>
          <p:cNvPr id="3" name="Slide Number Placeholder 2">
            <a:extLst>
              <a:ext uri="{FF2B5EF4-FFF2-40B4-BE49-F238E27FC236}">
                <a16:creationId xmlns:a16="http://schemas.microsoft.com/office/drawing/2014/main" id="{AB2CC96A-056F-4853-AD62-3BE68B1FC30F}"/>
              </a:ext>
            </a:extLst>
          </p:cNvPr>
          <p:cNvSpPr>
            <a:spLocks noGrp="1"/>
          </p:cNvSpPr>
          <p:nvPr>
            <p:ph type="sldNum" sz="quarter" idx="12"/>
          </p:nvPr>
        </p:nvSpPr>
        <p:spPr/>
        <p:txBody>
          <a:bodyPr/>
          <a:lstStyle/>
          <a:p>
            <a:fld id="{D57F1E4F-1CFF-5643-939E-217C01CDF565}" type="slidenum">
              <a:rPr lang="en-US" sz="2000" smtClean="0">
                <a:solidFill>
                  <a:srgbClr val="C00000"/>
                </a:solidFill>
              </a:rPr>
              <a:pPr/>
              <a:t>14</a:t>
            </a:fld>
            <a:endParaRPr lang="en-US" sz="2000" dirty="0">
              <a:solidFill>
                <a:srgbClr val="C00000"/>
              </a:solidFill>
            </a:endParaRPr>
          </a:p>
        </p:txBody>
      </p:sp>
      <p:pic>
        <p:nvPicPr>
          <p:cNvPr id="6" name="Picture 5" descr="A close up of a sign&#10;&#10;Description automatically generated">
            <a:extLst>
              <a:ext uri="{FF2B5EF4-FFF2-40B4-BE49-F238E27FC236}">
                <a16:creationId xmlns:a16="http://schemas.microsoft.com/office/drawing/2014/main" id="{2FDC40B1-4F91-4722-87BB-2AD6B96049CF}"/>
              </a:ext>
            </a:extLst>
          </p:cNvPr>
          <p:cNvPicPr>
            <a:picLocks noChangeAspect="1"/>
          </p:cNvPicPr>
          <p:nvPr/>
        </p:nvPicPr>
        <p:blipFill>
          <a:blip r:embed="rId10"/>
          <a:stretch>
            <a:fillRect/>
          </a:stretch>
        </p:blipFill>
        <p:spPr>
          <a:xfrm>
            <a:off x="11065179" y="5828972"/>
            <a:ext cx="1014501" cy="608700"/>
          </a:xfrm>
          <a:prstGeom prst="rect">
            <a:avLst/>
          </a:prstGeom>
          <a:solidFill>
            <a:schemeClr val="tx1"/>
          </a:solidFill>
        </p:spPr>
      </p:pic>
    </p:spTree>
    <p:extLst>
      <p:ext uri="{BB962C8B-B14F-4D97-AF65-F5344CB8AC3E}">
        <p14:creationId xmlns:p14="http://schemas.microsoft.com/office/powerpoint/2010/main" val="2706815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AE928-E233-4D39-8CCF-EE33275F843B}"/>
              </a:ext>
            </a:extLst>
          </p:cNvPr>
          <p:cNvSpPr>
            <a:spLocks noGrp="1"/>
          </p:cNvSpPr>
          <p:nvPr>
            <p:ph type="title"/>
          </p:nvPr>
        </p:nvSpPr>
        <p:spPr>
          <a:xfrm>
            <a:off x="281721" y="0"/>
            <a:ext cx="9905998" cy="1905000"/>
          </a:xfrm>
        </p:spPr>
        <p:txBody>
          <a:bodyPr>
            <a:normAutofit/>
          </a:bodyPr>
          <a:lstStyle/>
          <a:p>
            <a:r>
              <a:rPr lang="en-US" sz="6000" b="1" dirty="0">
                <a:solidFill>
                  <a:srgbClr val="C00000"/>
                </a:solidFill>
              </a:rPr>
              <a:t>Questions?</a:t>
            </a:r>
          </a:p>
        </p:txBody>
      </p:sp>
      <p:sp>
        <p:nvSpPr>
          <p:cNvPr id="3" name="Slide Number Placeholder 2">
            <a:extLst>
              <a:ext uri="{FF2B5EF4-FFF2-40B4-BE49-F238E27FC236}">
                <a16:creationId xmlns:a16="http://schemas.microsoft.com/office/drawing/2014/main" id="{BF134ADD-4B18-4DFF-B1FE-C3809B162266}"/>
              </a:ext>
            </a:extLst>
          </p:cNvPr>
          <p:cNvSpPr>
            <a:spLocks noGrp="1"/>
          </p:cNvSpPr>
          <p:nvPr>
            <p:ph type="sldNum" sz="quarter" idx="12"/>
          </p:nvPr>
        </p:nvSpPr>
        <p:spPr>
          <a:xfrm>
            <a:off x="10514012" y="5883275"/>
            <a:ext cx="551167" cy="365125"/>
          </a:xfrm>
        </p:spPr>
        <p:txBody>
          <a:bodyPr/>
          <a:lstStyle/>
          <a:p>
            <a:fld id="{D57F1E4F-1CFF-5643-939E-217C01CDF565}" type="slidenum">
              <a:rPr lang="en-US" sz="2000" smtClean="0">
                <a:solidFill>
                  <a:srgbClr val="C00000"/>
                </a:solidFill>
              </a:rPr>
              <a:pPr/>
              <a:t>15</a:t>
            </a:fld>
            <a:endParaRPr lang="en-US" sz="2000" dirty="0">
              <a:solidFill>
                <a:srgbClr val="C00000"/>
              </a:solidFill>
            </a:endParaRPr>
          </a:p>
        </p:txBody>
      </p:sp>
      <p:sp>
        <p:nvSpPr>
          <p:cNvPr id="4" name="TextBox 3">
            <a:extLst>
              <a:ext uri="{FF2B5EF4-FFF2-40B4-BE49-F238E27FC236}">
                <a16:creationId xmlns:a16="http://schemas.microsoft.com/office/drawing/2014/main" id="{F207DC0C-4205-48B6-8AB1-0E484F2945FC}"/>
              </a:ext>
            </a:extLst>
          </p:cNvPr>
          <p:cNvSpPr txBox="1"/>
          <p:nvPr/>
        </p:nvSpPr>
        <p:spPr>
          <a:xfrm>
            <a:off x="281721" y="1376565"/>
            <a:ext cx="9905998" cy="3077766"/>
          </a:xfrm>
          <a:prstGeom prst="rect">
            <a:avLst/>
          </a:prstGeom>
          <a:noFill/>
        </p:spPr>
        <p:txBody>
          <a:bodyPr wrap="square" rtlCol="0">
            <a:spAutoFit/>
          </a:bodyPr>
          <a:lstStyle/>
          <a:p>
            <a:r>
              <a:rPr lang="en-US" sz="1200" dirty="0"/>
              <a:t>At St. Regis, we realize that due to the nature of the pandemic, we will need to continually adapt to the most recent recommendations and requirements laid out before us. We will update you when changes need to be implemented. We pray that as we navigate through this time, we can work </a:t>
            </a:r>
            <a:r>
              <a:rPr lang="en-US" sz="1200" b="1" dirty="0"/>
              <a:t>together as a team </a:t>
            </a:r>
            <a:r>
              <a:rPr lang="en-US" sz="1200" dirty="0"/>
              <a:t>to stay </a:t>
            </a:r>
            <a:r>
              <a:rPr lang="en-US" sz="1200" b="1" dirty="0"/>
              <a:t>safe</a:t>
            </a:r>
            <a:r>
              <a:rPr lang="en-US" sz="1200" dirty="0"/>
              <a:t>, </a:t>
            </a:r>
            <a:r>
              <a:rPr lang="en-US" sz="1200" b="1" dirty="0"/>
              <a:t>healthy</a:t>
            </a:r>
            <a:r>
              <a:rPr lang="en-US" sz="1200" dirty="0"/>
              <a:t>, and </a:t>
            </a:r>
            <a:r>
              <a:rPr lang="en-US" sz="1200" b="1" dirty="0"/>
              <a:t>unified</a:t>
            </a:r>
            <a:r>
              <a:rPr lang="en-US" sz="1200" dirty="0"/>
              <a:t>. </a:t>
            </a:r>
            <a:r>
              <a:rPr lang="en-US" sz="1200" b="1" dirty="0"/>
              <a:t>We thank God for you</a:t>
            </a:r>
            <a:r>
              <a:rPr lang="en-US" sz="1200" dirty="0"/>
              <a:t>. We truly are an incredible community! </a:t>
            </a:r>
          </a:p>
          <a:p>
            <a:endParaRPr lang="en-US" sz="1200" dirty="0"/>
          </a:p>
          <a:p>
            <a:r>
              <a:rPr lang="en-US" sz="1200" dirty="0"/>
              <a:t>After reviewing this plan, please contact our school administration if you have any questions or concerns. We are offering face-to-face instruction at this time, distance learning in the event of a government closure, and will meet the needs of our students in quarantine. We are also developing a possible online fall option for families not ready to return to face-to-face learning. More information to follow for interested families. </a:t>
            </a:r>
            <a:r>
              <a:rPr lang="en-US" sz="1200" b="1" dirty="0"/>
              <a:t>If you have any plan to change the status of your registration, please let us know because we have many grade levels on a growing wait list. </a:t>
            </a:r>
          </a:p>
          <a:p>
            <a:endParaRPr lang="en-US" sz="1400" b="1" dirty="0"/>
          </a:p>
          <a:p>
            <a:r>
              <a:rPr lang="en-US" sz="1400" b="1" dirty="0"/>
              <a:t>May God bless you and your families and may He guide us in wisdom always. </a:t>
            </a:r>
          </a:p>
          <a:p>
            <a:endParaRPr lang="en-US" sz="1400" b="1" dirty="0"/>
          </a:p>
          <a:p>
            <a:r>
              <a:rPr lang="en-US" sz="1400" b="1" dirty="0"/>
              <a:t>Sincerely, </a:t>
            </a:r>
          </a:p>
          <a:p>
            <a:endParaRPr lang="en-US" dirty="0"/>
          </a:p>
        </p:txBody>
      </p:sp>
      <p:pic>
        <p:nvPicPr>
          <p:cNvPr id="3074" name="Picture 2" descr="Picture">
            <a:extLst>
              <a:ext uri="{FF2B5EF4-FFF2-40B4-BE49-F238E27FC236}">
                <a16:creationId xmlns:a16="http://schemas.microsoft.com/office/drawing/2014/main" id="{7232EBEE-3B7C-4CF1-A9F6-B3F5AB9266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1439" y="4174213"/>
            <a:ext cx="1353695" cy="158727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icture">
            <a:extLst>
              <a:ext uri="{FF2B5EF4-FFF2-40B4-BE49-F238E27FC236}">
                <a16:creationId xmlns:a16="http://schemas.microsoft.com/office/drawing/2014/main" id="{5CB7A1FF-A52E-4564-8E6C-F6BB023942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7813" y="4174213"/>
            <a:ext cx="1592692" cy="158727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Parish Staff - St. Regis Catholic Church">
            <a:extLst>
              <a:ext uri="{FF2B5EF4-FFF2-40B4-BE49-F238E27FC236}">
                <a16:creationId xmlns:a16="http://schemas.microsoft.com/office/drawing/2014/main" id="{EF24FC9B-BFB4-4EB1-8440-6889A3B2DB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1214" y="4156655"/>
            <a:ext cx="1592692" cy="159269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385F5F5-96DA-4944-B18E-993AB40A5280}"/>
              </a:ext>
            </a:extLst>
          </p:cNvPr>
          <p:cNvSpPr txBox="1"/>
          <p:nvPr/>
        </p:nvSpPr>
        <p:spPr>
          <a:xfrm>
            <a:off x="1338930" y="5761487"/>
            <a:ext cx="2258142" cy="1107996"/>
          </a:xfrm>
          <a:prstGeom prst="rect">
            <a:avLst/>
          </a:prstGeom>
          <a:noFill/>
        </p:spPr>
        <p:txBody>
          <a:bodyPr wrap="square" rtlCol="0">
            <a:spAutoFit/>
          </a:bodyPr>
          <a:lstStyle/>
          <a:p>
            <a:r>
              <a:rPr lang="en-US" sz="1200" dirty="0"/>
              <a:t>Mrs. Katie Brydges</a:t>
            </a:r>
          </a:p>
          <a:p>
            <a:r>
              <a:rPr lang="en-US" sz="1200" dirty="0"/>
              <a:t>PRINCIPAL</a:t>
            </a:r>
          </a:p>
          <a:p>
            <a:endParaRPr lang="en-US" sz="1200" dirty="0"/>
          </a:p>
          <a:p>
            <a:r>
              <a:rPr lang="en-US" sz="1200" dirty="0">
                <a:hlinkClick r:id="rId5"/>
              </a:rPr>
              <a:t>katie.brydges@stregis.org</a:t>
            </a:r>
            <a:endParaRPr lang="en-US" sz="1200" dirty="0"/>
          </a:p>
          <a:p>
            <a:endParaRPr lang="en-US" dirty="0"/>
          </a:p>
        </p:txBody>
      </p:sp>
      <p:sp>
        <p:nvSpPr>
          <p:cNvPr id="9" name="TextBox 8">
            <a:extLst>
              <a:ext uri="{FF2B5EF4-FFF2-40B4-BE49-F238E27FC236}">
                <a16:creationId xmlns:a16="http://schemas.microsoft.com/office/drawing/2014/main" id="{5B16E2B8-CE05-4FA5-AE54-8748142457D6}"/>
              </a:ext>
            </a:extLst>
          </p:cNvPr>
          <p:cNvSpPr txBox="1"/>
          <p:nvPr/>
        </p:nvSpPr>
        <p:spPr>
          <a:xfrm>
            <a:off x="4551364" y="5761487"/>
            <a:ext cx="2407298" cy="1107996"/>
          </a:xfrm>
          <a:prstGeom prst="rect">
            <a:avLst/>
          </a:prstGeom>
          <a:noFill/>
        </p:spPr>
        <p:txBody>
          <a:bodyPr wrap="square" rtlCol="0">
            <a:spAutoFit/>
          </a:bodyPr>
          <a:lstStyle/>
          <a:p>
            <a:r>
              <a:rPr lang="en-US" sz="1200" dirty="0"/>
              <a:t>Mrs. Heather Sofran </a:t>
            </a:r>
          </a:p>
          <a:p>
            <a:r>
              <a:rPr lang="en-US" sz="1200" dirty="0"/>
              <a:t>ASSISTANT PRINCIPAL </a:t>
            </a:r>
          </a:p>
          <a:p>
            <a:endParaRPr lang="en-US" sz="1200" dirty="0"/>
          </a:p>
          <a:p>
            <a:r>
              <a:rPr lang="en-US" sz="1200" dirty="0">
                <a:hlinkClick r:id="rId6"/>
              </a:rPr>
              <a:t>heather.sofran@stregis.org</a:t>
            </a:r>
            <a:endParaRPr lang="en-US" sz="1200" dirty="0"/>
          </a:p>
          <a:p>
            <a:endParaRPr lang="en-US" dirty="0"/>
          </a:p>
        </p:txBody>
      </p:sp>
      <p:sp>
        <p:nvSpPr>
          <p:cNvPr id="10" name="TextBox 9">
            <a:extLst>
              <a:ext uri="{FF2B5EF4-FFF2-40B4-BE49-F238E27FC236}">
                <a16:creationId xmlns:a16="http://schemas.microsoft.com/office/drawing/2014/main" id="{D1BDA8DD-443C-4251-97BE-12CE099ADE06}"/>
              </a:ext>
            </a:extLst>
          </p:cNvPr>
          <p:cNvSpPr txBox="1"/>
          <p:nvPr/>
        </p:nvSpPr>
        <p:spPr>
          <a:xfrm>
            <a:off x="7929577" y="5761487"/>
            <a:ext cx="2258142" cy="738664"/>
          </a:xfrm>
          <a:prstGeom prst="rect">
            <a:avLst/>
          </a:prstGeom>
          <a:noFill/>
        </p:spPr>
        <p:txBody>
          <a:bodyPr wrap="square" rtlCol="0">
            <a:spAutoFit/>
          </a:bodyPr>
          <a:lstStyle/>
          <a:p>
            <a:r>
              <a:rPr lang="en-US" sz="1200" b="1" dirty="0"/>
              <a:t>Fr. David Buersmeyer</a:t>
            </a:r>
          </a:p>
          <a:p>
            <a:r>
              <a:rPr lang="en-US" sz="1200" b="1" dirty="0"/>
              <a:t>PASTOR  </a:t>
            </a:r>
          </a:p>
          <a:p>
            <a:endParaRPr lang="en-US" dirty="0"/>
          </a:p>
        </p:txBody>
      </p:sp>
      <p:pic>
        <p:nvPicPr>
          <p:cNvPr id="11" name="Picture 10" descr="A close up of a sign&#10;&#10;Description automatically generated">
            <a:extLst>
              <a:ext uri="{FF2B5EF4-FFF2-40B4-BE49-F238E27FC236}">
                <a16:creationId xmlns:a16="http://schemas.microsoft.com/office/drawing/2014/main" id="{977F1951-47D8-4411-B99F-16F7B1D2A3CF}"/>
              </a:ext>
            </a:extLst>
          </p:cNvPr>
          <p:cNvPicPr>
            <a:picLocks noChangeAspect="1"/>
          </p:cNvPicPr>
          <p:nvPr/>
        </p:nvPicPr>
        <p:blipFill>
          <a:blip r:embed="rId7"/>
          <a:stretch>
            <a:fillRect/>
          </a:stretch>
        </p:blipFill>
        <p:spPr>
          <a:xfrm>
            <a:off x="11065179" y="5761487"/>
            <a:ext cx="1014501" cy="608700"/>
          </a:xfrm>
          <a:prstGeom prst="rect">
            <a:avLst/>
          </a:prstGeom>
          <a:solidFill>
            <a:schemeClr val="tx1"/>
          </a:solidFill>
        </p:spPr>
      </p:pic>
    </p:spTree>
    <p:extLst>
      <p:ext uri="{BB962C8B-B14F-4D97-AF65-F5344CB8AC3E}">
        <p14:creationId xmlns:p14="http://schemas.microsoft.com/office/powerpoint/2010/main" val="1423049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80833-6B30-404E-B0FA-39D7DC4B1616}"/>
              </a:ext>
            </a:extLst>
          </p:cNvPr>
          <p:cNvSpPr>
            <a:spLocks noGrp="1"/>
          </p:cNvSpPr>
          <p:nvPr>
            <p:ph type="ctrTitle"/>
          </p:nvPr>
        </p:nvSpPr>
        <p:spPr>
          <a:xfrm>
            <a:off x="7518764" y="1607574"/>
            <a:ext cx="3724623" cy="3642851"/>
          </a:xfrm>
        </p:spPr>
        <p:txBody>
          <a:bodyPr>
            <a:noAutofit/>
          </a:bodyPr>
          <a:lstStyle/>
          <a:p>
            <a:pPr>
              <a:lnSpc>
                <a:spcPct val="90000"/>
              </a:lnSpc>
            </a:pPr>
            <a:r>
              <a:rPr lang="en-US" sz="2800" b="1" dirty="0"/>
              <a:t>Thank you for partnering with us for the </a:t>
            </a:r>
            <a:br>
              <a:rPr lang="en-US" sz="2800" b="1" dirty="0"/>
            </a:br>
            <a:r>
              <a:rPr lang="en-US" sz="2800" b="1" dirty="0"/>
              <a:t>2020-2021 </a:t>
            </a:r>
            <a:br>
              <a:rPr lang="en-US" sz="2800" b="1" dirty="0"/>
            </a:br>
            <a:r>
              <a:rPr lang="en-US" sz="2800" b="1" dirty="0"/>
              <a:t>school year!</a:t>
            </a:r>
            <a:br>
              <a:rPr lang="en-US" sz="2800" b="1" dirty="0"/>
            </a:br>
            <a:r>
              <a:rPr lang="en-US" sz="2800" b="1" dirty="0"/>
              <a:t>We can’t wait to see you this fall! </a:t>
            </a:r>
            <a:br>
              <a:rPr lang="en-US" sz="2800" b="1" dirty="0"/>
            </a:br>
            <a:r>
              <a:rPr lang="en-US" sz="2800" b="1" dirty="0"/>
              <a:t> May God Bless and Protect you and your families. </a:t>
            </a:r>
            <a:endParaRPr lang="en-US" sz="2800" dirty="0"/>
          </a:p>
        </p:txBody>
      </p:sp>
      <p:pic>
        <p:nvPicPr>
          <p:cNvPr id="5" name="Picture 4" descr="A group of people in a park&#10;&#10;Description automatically generated">
            <a:extLst>
              <a:ext uri="{FF2B5EF4-FFF2-40B4-BE49-F238E27FC236}">
                <a16:creationId xmlns:a16="http://schemas.microsoft.com/office/drawing/2014/main" id="{C3F76FCB-9CEE-4D96-BED2-B6632A0FB9DE}"/>
              </a:ext>
            </a:extLst>
          </p:cNvPr>
          <p:cNvPicPr>
            <a:picLocks noChangeAspect="1"/>
          </p:cNvPicPr>
          <p:nvPr/>
        </p:nvPicPr>
        <p:blipFill rotWithShape="1">
          <a:blip r:embed="rId4"/>
          <a:srcRect r="2" b="23223"/>
          <a:stretch/>
        </p:blipFill>
        <p:spPr>
          <a:xfrm>
            <a:off x="1368458" y="639905"/>
            <a:ext cx="5452576" cy="5581878"/>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
        <p:nvSpPr>
          <p:cNvPr id="3" name="Slide Number Placeholder 2">
            <a:extLst>
              <a:ext uri="{FF2B5EF4-FFF2-40B4-BE49-F238E27FC236}">
                <a16:creationId xmlns:a16="http://schemas.microsoft.com/office/drawing/2014/main" id="{10ABE1B0-E698-4DF6-B861-1FBC06B44B35}"/>
              </a:ext>
            </a:extLst>
          </p:cNvPr>
          <p:cNvSpPr>
            <a:spLocks noGrp="1"/>
          </p:cNvSpPr>
          <p:nvPr>
            <p:ph type="sldNum" sz="quarter" idx="12"/>
          </p:nvPr>
        </p:nvSpPr>
        <p:spPr>
          <a:xfrm>
            <a:off x="10514012" y="6217920"/>
            <a:ext cx="551167" cy="365125"/>
          </a:xfrm>
        </p:spPr>
        <p:txBody>
          <a:bodyPr>
            <a:noAutofit/>
          </a:bodyPr>
          <a:lstStyle/>
          <a:p>
            <a:pPr>
              <a:spcAft>
                <a:spcPts val="600"/>
              </a:spcAft>
            </a:pPr>
            <a:fld id="{D57F1E4F-1CFF-5643-939E-217C01CDF565}" type="slidenum">
              <a:rPr lang="en-US" sz="2000" smtClean="0">
                <a:solidFill>
                  <a:srgbClr val="FF0000"/>
                </a:solidFill>
              </a:rPr>
              <a:pPr>
                <a:spcAft>
                  <a:spcPts val="600"/>
                </a:spcAft>
              </a:pPr>
              <a:t>16</a:t>
            </a:fld>
            <a:endParaRPr lang="en-US" sz="2000" dirty="0">
              <a:solidFill>
                <a:srgbClr val="FF0000"/>
              </a:solidFill>
            </a:endParaRPr>
          </a:p>
        </p:txBody>
      </p:sp>
      <p:pic>
        <p:nvPicPr>
          <p:cNvPr id="6" name="Picture 5" descr="A close up of a sign&#10;&#10;Description automatically generated">
            <a:extLst>
              <a:ext uri="{FF2B5EF4-FFF2-40B4-BE49-F238E27FC236}">
                <a16:creationId xmlns:a16="http://schemas.microsoft.com/office/drawing/2014/main" id="{68585BFE-8774-45BB-A4FA-C714A8AF1F3C}"/>
              </a:ext>
            </a:extLst>
          </p:cNvPr>
          <p:cNvPicPr>
            <a:picLocks noChangeAspect="1"/>
          </p:cNvPicPr>
          <p:nvPr/>
        </p:nvPicPr>
        <p:blipFill>
          <a:blip r:embed="rId5"/>
          <a:stretch>
            <a:fillRect/>
          </a:stretch>
        </p:blipFill>
        <p:spPr>
          <a:xfrm>
            <a:off x="11065179" y="6065837"/>
            <a:ext cx="1014501" cy="608700"/>
          </a:xfrm>
          <a:prstGeom prst="rect">
            <a:avLst/>
          </a:prstGeom>
          <a:solidFill>
            <a:schemeClr val="tx1"/>
          </a:solidFill>
        </p:spPr>
      </p:pic>
    </p:spTree>
    <p:extLst>
      <p:ext uri="{BB962C8B-B14F-4D97-AF65-F5344CB8AC3E}">
        <p14:creationId xmlns:p14="http://schemas.microsoft.com/office/powerpoint/2010/main" val="538061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0B972-0B7A-40CD-9E79-07E8A87AB03C}"/>
              </a:ext>
            </a:extLst>
          </p:cNvPr>
          <p:cNvSpPr>
            <a:spLocks noGrp="1"/>
          </p:cNvSpPr>
          <p:nvPr>
            <p:ph type="title"/>
          </p:nvPr>
        </p:nvSpPr>
        <p:spPr>
          <a:xfrm>
            <a:off x="245171" y="188161"/>
            <a:ext cx="5011688" cy="1123461"/>
          </a:xfrm>
        </p:spPr>
        <p:txBody>
          <a:bodyPr>
            <a:normAutofit/>
          </a:bodyPr>
          <a:lstStyle/>
          <a:p>
            <a:r>
              <a:rPr lang="en-US" sz="3600" b="1" dirty="0">
                <a:solidFill>
                  <a:srgbClr val="C00000"/>
                </a:solidFill>
              </a:rPr>
              <a:t>Our Game Plan</a:t>
            </a:r>
          </a:p>
        </p:txBody>
      </p:sp>
      <p:pic>
        <p:nvPicPr>
          <p:cNvPr id="4" name="Picture 3" descr="A person sitting at a table&#10;&#10;Description automatically generated">
            <a:extLst>
              <a:ext uri="{FF2B5EF4-FFF2-40B4-BE49-F238E27FC236}">
                <a16:creationId xmlns:a16="http://schemas.microsoft.com/office/drawing/2014/main" id="{83A3E77D-1A0D-40B6-AAEF-75FB381BF364}"/>
              </a:ext>
            </a:extLst>
          </p:cNvPr>
          <p:cNvPicPr>
            <a:picLocks noChangeAspect="1"/>
          </p:cNvPicPr>
          <p:nvPr/>
        </p:nvPicPr>
        <p:blipFill rotWithShape="1">
          <a:blip r:embed="rId4"/>
          <a:srcRect r="1146" b="-3"/>
          <a:stretch/>
        </p:blipFill>
        <p:spPr>
          <a:xfrm>
            <a:off x="8216090" y="162945"/>
            <a:ext cx="2070466" cy="1570892"/>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graphicFrame>
        <p:nvGraphicFramePr>
          <p:cNvPr id="3" name="Diagram 2">
            <a:extLst>
              <a:ext uri="{FF2B5EF4-FFF2-40B4-BE49-F238E27FC236}">
                <a16:creationId xmlns:a16="http://schemas.microsoft.com/office/drawing/2014/main" id="{3E2D6BD1-EC38-49A2-8CE2-3EC5DDF05F65}"/>
              </a:ext>
            </a:extLst>
          </p:cNvPr>
          <p:cNvGraphicFramePr/>
          <p:nvPr>
            <p:extLst>
              <p:ext uri="{D42A27DB-BD31-4B8C-83A1-F6EECF244321}">
                <p14:modId xmlns:p14="http://schemas.microsoft.com/office/powerpoint/2010/main" val="2225150441"/>
              </p:ext>
            </p:extLst>
          </p:nvPr>
        </p:nvGraphicFramePr>
        <p:xfrm>
          <a:off x="4312000" y="1105058"/>
          <a:ext cx="8370277" cy="556146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extBox 6">
            <a:extLst>
              <a:ext uri="{FF2B5EF4-FFF2-40B4-BE49-F238E27FC236}">
                <a16:creationId xmlns:a16="http://schemas.microsoft.com/office/drawing/2014/main" id="{3F94508B-AA74-476B-9F56-81DA6CA05F41}"/>
              </a:ext>
            </a:extLst>
          </p:cNvPr>
          <p:cNvSpPr txBox="1"/>
          <p:nvPr/>
        </p:nvSpPr>
        <p:spPr>
          <a:xfrm>
            <a:off x="281354" y="1204121"/>
            <a:ext cx="4939323" cy="5078313"/>
          </a:xfrm>
          <a:prstGeom prst="rect">
            <a:avLst/>
          </a:prstGeom>
          <a:noFill/>
        </p:spPr>
        <p:txBody>
          <a:bodyPr wrap="square" rtlCol="0">
            <a:spAutoFit/>
          </a:bodyPr>
          <a:lstStyle/>
          <a:p>
            <a:r>
              <a:rPr lang="en-US" dirty="0"/>
              <a:t>Dear St. Regis Families, </a:t>
            </a:r>
          </a:p>
          <a:p>
            <a:endParaRPr lang="en-US" dirty="0"/>
          </a:p>
          <a:p>
            <a:r>
              <a:rPr lang="en-US" sz="1200" dirty="0"/>
              <a:t>Over the course of the last months, our world has drastically changed and St. Regis Catholic School &amp; Parish have been a beacon of </a:t>
            </a:r>
            <a:r>
              <a:rPr lang="en-US" sz="1200" i="1" dirty="0"/>
              <a:t>community</a:t>
            </a:r>
            <a:r>
              <a:rPr lang="en-US" sz="1200" dirty="0"/>
              <a:t>, </a:t>
            </a:r>
            <a:r>
              <a:rPr lang="en-US" sz="1200" i="1" dirty="0"/>
              <a:t>commitment</a:t>
            </a:r>
            <a:r>
              <a:rPr lang="en-US" sz="1200" dirty="0"/>
              <a:t>, </a:t>
            </a:r>
            <a:r>
              <a:rPr lang="en-US" sz="1200" i="1" dirty="0"/>
              <a:t>strength</a:t>
            </a:r>
            <a:r>
              <a:rPr lang="en-US" sz="1200" dirty="0"/>
              <a:t>, &amp; </a:t>
            </a:r>
            <a:r>
              <a:rPr lang="en-US" sz="1200" i="1" dirty="0"/>
              <a:t>faith</a:t>
            </a:r>
            <a:r>
              <a:rPr lang="en-US" sz="1200" dirty="0"/>
              <a:t>. Thank you for being on this educational and faith journey with us as we navigate unchartered territory in the world of </a:t>
            </a:r>
            <a:r>
              <a:rPr lang="en-US" sz="1200" i="1" dirty="0"/>
              <a:t>meeting the needs of our students. </a:t>
            </a:r>
          </a:p>
          <a:p>
            <a:endParaRPr lang="en-US" sz="1200" dirty="0"/>
          </a:p>
          <a:p>
            <a:r>
              <a:rPr lang="en-US" sz="1200" dirty="0"/>
              <a:t>Recently the AOD and State of Michigan released their ‘return to school safely plans.’ Our administration, faculty, and staff have worked tirelessly to implement the requirements and protocols into our school’s individualized plan. </a:t>
            </a:r>
          </a:p>
          <a:p>
            <a:endParaRPr lang="en-US" sz="1200" dirty="0"/>
          </a:p>
          <a:p>
            <a:r>
              <a:rPr lang="en-US" sz="1200" dirty="0"/>
              <a:t>Laid out to the right are the three scenarios within our plan. As long as we remain in </a:t>
            </a:r>
            <a:r>
              <a:rPr lang="en-US" sz="1200" b="1" dirty="0"/>
              <a:t>Phases 4, 5, &amp; 6 </a:t>
            </a:r>
            <a:r>
              <a:rPr lang="en-US" sz="1200" dirty="0"/>
              <a:t>our instruction will be in our building. If we are in </a:t>
            </a:r>
            <a:r>
              <a:rPr lang="en-US" sz="1200" b="1" dirty="0"/>
              <a:t>Phases 1-3</a:t>
            </a:r>
            <a:r>
              <a:rPr lang="en-US" sz="1200" dirty="0"/>
              <a:t>, we will resume our robust </a:t>
            </a:r>
            <a:r>
              <a:rPr lang="en-US" sz="1200" b="1" i="1" dirty="0"/>
              <a:t>distance learning program</a:t>
            </a:r>
            <a:r>
              <a:rPr lang="en-US" sz="1200" dirty="0"/>
              <a:t>. </a:t>
            </a:r>
          </a:p>
          <a:p>
            <a:endParaRPr lang="en-US" sz="1200" dirty="0"/>
          </a:p>
          <a:p>
            <a:r>
              <a:rPr lang="en-US" sz="1200" dirty="0"/>
              <a:t>Given the ever-changing environment we are currently living in, we are aware that flexibility is key and we will always keep you updated if our plans need to shift.</a:t>
            </a:r>
          </a:p>
          <a:p>
            <a:endParaRPr lang="en-US" sz="1200" dirty="0"/>
          </a:p>
          <a:p>
            <a:r>
              <a:rPr lang="en-US" sz="1200" dirty="0"/>
              <a:t>Our top goals are; to keep everyone safe and to provide our students with what they need </a:t>
            </a:r>
            <a:r>
              <a:rPr lang="en-US" sz="1200" i="1" dirty="0"/>
              <a:t>academically, socially, emotionally, and spiritually. </a:t>
            </a:r>
          </a:p>
        </p:txBody>
      </p:sp>
      <p:pic>
        <p:nvPicPr>
          <p:cNvPr id="6" name="Picture 5" descr="A close up of a sign&#10;&#10;Description automatically generated">
            <a:extLst>
              <a:ext uri="{FF2B5EF4-FFF2-40B4-BE49-F238E27FC236}">
                <a16:creationId xmlns:a16="http://schemas.microsoft.com/office/drawing/2014/main" id="{E14FA85D-F1DC-42D5-BFFC-60543041DF1C}"/>
              </a:ext>
            </a:extLst>
          </p:cNvPr>
          <p:cNvPicPr>
            <a:picLocks noChangeAspect="1"/>
          </p:cNvPicPr>
          <p:nvPr/>
        </p:nvPicPr>
        <p:blipFill>
          <a:blip r:embed="rId10"/>
          <a:stretch>
            <a:fillRect/>
          </a:stretch>
        </p:blipFill>
        <p:spPr>
          <a:xfrm>
            <a:off x="11065179" y="5880230"/>
            <a:ext cx="1014501" cy="608700"/>
          </a:xfrm>
          <a:prstGeom prst="rect">
            <a:avLst/>
          </a:prstGeom>
          <a:solidFill>
            <a:schemeClr val="tx1"/>
          </a:solidFill>
        </p:spPr>
      </p:pic>
      <p:sp>
        <p:nvSpPr>
          <p:cNvPr id="5" name="Slide Number Placeholder 4">
            <a:extLst>
              <a:ext uri="{FF2B5EF4-FFF2-40B4-BE49-F238E27FC236}">
                <a16:creationId xmlns:a16="http://schemas.microsoft.com/office/drawing/2014/main" id="{AB673429-7126-4950-82E9-B5F5E5B11520}"/>
              </a:ext>
            </a:extLst>
          </p:cNvPr>
          <p:cNvSpPr>
            <a:spLocks noGrp="1"/>
          </p:cNvSpPr>
          <p:nvPr>
            <p:ph type="sldNum" sz="quarter" idx="12"/>
          </p:nvPr>
        </p:nvSpPr>
        <p:spPr/>
        <p:txBody>
          <a:bodyPr/>
          <a:lstStyle/>
          <a:p>
            <a:fld id="{D57F1E4F-1CFF-5643-939E-217C01CDF565}" type="slidenum">
              <a:rPr lang="en-US" sz="2000" smtClean="0">
                <a:solidFill>
                  <a:srgbClr val="C00000"/>
                </a:solidFill>
              </a:rPr>
              <a:pPr/>
              <a:t>2</a:t>
            </a:fld>
            <a:endParaRPr lang="en-US" sz="2000" dirty="0">
              <a:solidFill>
                <a:srgbClr val="C00000"/>
              </a:solidFill>
            </a:endParaRPr>
          </a:p>
        </p:txBody>
      </p:sp>
    </p:spTree>
    <p:extLst>
      <p:ext uri="{BB962C8B-B14F-4D97-AF65-F5344CB8AC3E}">
        <p14:creationId xmlns:p14="http://schemas.microsoft.com/office/powerpoint/2010/main" val="270140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3AC61-D2EE-4061-9AEF-62F9E02CF8B3}"/>
              </a:ext>
            </a:extLst>
          </p:cNvPr>
          <p:cNvSpPr>
            <a:spLocks noGrp="1"/>
          </p:cNvSpPr>
          <p:nvPr>
            <p:ph type="title"/>
          </p:nvPr>
        </p:nvSpPr>
        <p:spPr>
          <a:xfrm>
            <a:off x="2066624" y="463939"/>
            <a:ext cx="9847641" cy="1375488"/>
          </a:xfrm>
        </p:spPr>
        <p:txBody>
          <a:bodyPr>
            <a:normAutofit/>
          </a:bodyPr>
          <a:lstStyle/>
          <a:p>
            <a:r>
              <a:rPr lang="en-US" sz="4400" b="1" dirty="0">
                <a:solidFill>
                  <a:srgbClr val="FF0000"/>
                </a:solidFill>
              </a:rPr>
              <a:t>Safe re-entry into St. Regis </a:t>
            </a:r>
          </a:p>
        </p:txBody>
      </p:sp>
      <p:sp>
        <p:nvSpPr>
          <p:cNvPr id="6" name="TextBox 5">
            <a:extLst>
              <a:ext uri="{FF2B5EF4-FFF2-40B4-BE49-F238E27FC236}">
                <a16:creationId xmlns:a16="http://schemas.microsoft.com/office/drawing/2014/main" id="{C4E95B0F-4BB1-454B-AA10-D3E40BF9754E}"/>
              </a:ext>
            </a:extLst>
          </p:cNvPr>
          <p:cNvSpPr txBox="1"/>
          <p:nvPr/>
        </p:nvSpPr>
        <p:spPr>
          <a:xfrm>
            <a:off x="1217538" y="1552388"/>
            <a:ext cx="10292862" cy="1323439"/>
          </a:xfrm>
          <a:prstGeom prst="rect">
            <a:avLst/>
          </a:prstGeom>
          <a:noFill/>
        </p:spPr>
        <p:txBody>
          <a:bodyPr wrap="square" rtlCol="0">
            <a:spAutoFit/>
          </a:bodyPr>
          <a:lstStyle/>
          <a:p>
            <a:r>
              <a:rPr lang="en-US" sz="1600" dirty="0"/>
              <a:t>If the State of Michigan remains in </a:t>
            </a:r>
            <a:r>
              <a:rPr lang="en-US" sz="1600" b="1" dirty="0"/>
              <a:t>Phase 4</a:t>
            </a:r>
            <a:r>
              <a:rPr lang="en-US" sz="1600" dirty="0"/>
              <a:t> of the MI Safe Start Plan, St. Regis Catholic School building will be open for </a:t>
            </a:r>
            <a:r>
              <a:rPr lang="en-US" sz="1600" b="1" dirty="0"/>
              <a:t>in-person instruction </a:t>
            </a:r>
            <a:r>
              <a:rPr lang="en-US" sz="1600" dirty="0"/>
              <a:t>starting on </a:t>
            </a:r>
            <a:r>
              <a:rPr lang="en-US" sz="1600" b="1" dirty="0"/>
              <a:t>August 24</a:t>
            </a:r>
            <a:r>
              <a:rPr lang="en-US" sz="1600" b="1" baseline="30000" dirty="0"/>
              <a:t>th</a:t>
            </a:r>
            <a:r>
              <a:rPr lang="en-US" sz="1600" b="1" dirty="0"/>
              <a:t>, 2020</a:t>
            </a:r>
            <a:r>
              <a:rPr lang="en-US" sz="1600" dirty="0"/>
              <a:t>. Our first day of school will be a </a:t>
            </a:r>
            <a:r>
              <a:rPr lang="en-US" sz="1600" b="1" dirty="0"/>
              <a:t>half day with dismissal at 11:30 a.m</a:t>
            </a:r>
            <a:r>
              <a:rPr lang="en-US" sz="1600" dirty="0"/>
              <a:t>. Based on the AOD, CDC, and State of Michigan guidelines, St. Regis Catholic School is prepared to follow the protocols required. If the protocols change from these authorities, St. Regis Catholic School will adapt and implement our safety guidelines as needed. </a:t>
            </a:r>
          </a:p>
        </p:txBody>
      </p:sp>
      <p:sp>
        <p:nvSpPr>
          <p:cNvPr id="9" name="Slide Number Placeholder 8">
            <a:extLst>
              <a:ext uri="{FF2B5EF4-FFF2-40B4-BE49-F238E27FC236}">
                <a16:creationId xmlns:a16="http://schemas.microsoft.com/office/drawing/2014/main" id="{CBF6711B-F5A4-40EA-ACCC-CECE375DC87A}"/>
              </a:ext>
            </a:extLst>
          </p:cNvPr>
          <p:cNvSpPr>
            <a:spLocks noGrp="1"/>
          </p:cNvSpPr>
          <p:nvPr>
            <p:ph type="sldNum" sz="quarter" idx="12"/>
          </p:nvPr>
        </p:nvSpPr>
        <p:spPr/>
        <p:txBody>
          <a:bodyPr/>
          <a:lstStyle/>
          <a:p>
            <a:fld id="{D57F1E4F-1CFF-5643-939E-217C01CDF565}" type="slidenum">
              <a:rPr lang="en-US" sz="2000" smtClean="0">
                <a:solidFill>
                  <a:srgbClr val="C00000"/>
                </a:solidFill>
              </a:rPr>
              <a:pPr/>
              <a:t>3</a:t>
            </a:fld>
            <a:endParaRPr lang="en-US" sz="2000" dirty="0">
              <a:solidFill>
                <a:srgbClr val="C00000"/>
              </a:solidFill>
            </a:endParaRPr>
          </a:p>
        </p:txBody>
      </p:sp>
      <p:pic>
        <p:nvPicPr>
          <p:cNvPr id="12" name="Picture 11" descr="A close up of a sign&#10;&#10;Description automatically generated">
            <a:extLst>
              <a:ext uri="{FF2B5EF4-FFF2-40B4-BE49-F238E27FC236}">
                <a16:creationId xmlns:a16="http://schemas.microsoft.com/office/drawing/2014/main" id="{C1DAB5AE-7310-4C21-ACA6-E1D892E4905C}"/>
              </a:ext>
            </a:extLst>
          </p:cNvPr>
          <p:cNvPicPr>
            <a:picLocks noChangeAspect="1"/>
          </p:cNvPicPr>
          <p:nvPr/>
        </p:nvPicPr>
        <p:blipFill>
          <a:blip r:embed="rId2"/>
          <a:stretch>
            <a:fillRect/>
          </a:stretch>
        </p:blipFill>
        <p:spPr>
          <a:xfrm>
            <a:off x="11065179" y="5883275"/>
            <a:ext cx="1014501" cy="608700"/>
          </a:xfrm>
          <a:prstGeom prst="rect">
            <a:avLst/>
          </a:prstGeom>
          <a:solidFill>
            <a:schemeClr val="tx1"/>
          </a:solidFill>
        </p:spPr>
      </p:pic>
      <p:pic>
        <p:nvPicPr>
          <p:cNvPr id="13" name="Picture 12" descr="A group of people standing in front of a crowd posing for the camera&#10;&#10;Description automatically generated">
            <a:extLst>
              <a:ext uri="{FF2B5EF4-FFF2-40B4-BE49-F238E27FC236}">
                <a16:creationId xmlns:a16="http://schemas.microsoft.com/office/drawing/2014/main" id="{0EB15967-2F90-456C-89CF-8393860C2187}"/>
              </a:ext>
            </a:extLst>
          </p:cNvPr>
          <p:cNvPicPr>
            <a:picLocks noChangeAspect="1"/>
          </p:cNvPicPr>
          <p:nvPr/>
        </p:nvPicPr>
        <p:blipFill>
          <a:blip r:embed="rId3"/>
          <a:stretch>
            <a:fillRect/>
          </a:stretch>
        </p:blipFill>
        <p:spPr>
          <a:xfrm>
            <a:off x="8102430" y="3080377"/>
            <a:ext cx="2190109" cy="2920145"/>
          </a:xfrm>
          <a:prstGeom prst="rect">
            <a:avLst/>
          </a:prstGeom>
        </p:spPr>
      </p:pic>
      <p:sp>
        <p:nvSpPr>
          <p:cNvPr id="20" name="TextBox 19">
            <a:extLst>
              <a:ext uri="{FF2B5EF4-FFF2-40B4-BE49-F238E27FC236}">
                <a16:creationId xmlns:a16="http://schemas.microsoft.com/office/drawing/2014/main" id="{AAB4F2FC-5E08-400C-99D3-9AE01BAB2069}"/>
              </a:ext>
            </a:extLst>
          </p:cNvPr>
          <p:cNvSpPr txBox="1"/>
          <p:nvPr/>
        </p:nvSpPr>
        <p:spPr>
          <a:xfrm>
            <a:off x="1544110" y="2951025"/>
            <a:ext cx="9890742" cy="3693319"/>
          </a:xfrm>
          <a:prstGeom prst="rect">
            <a:avLst/>
          </a:prstGeom>
          <a:noFill/>
        </p:spPr>
        <p:txBody>
          <a:bodyPr wrap="square" rtlCol="0">
            <a:spAutoFit/>
          </a:bodyPr>
          <a:lstStyle/>
          <a:p>
            <a:r>
              <a:rPr lang="en-US" b="1" dirty="0">
                <a:solidFill>
                  <a:schemeClr val="accent1"/>
                </a:solidFill>
              </a:rPr>
              <a:t>Table of Contents:</a:t>
            </a:r>
          </a:p>
          <a:p>
            <a:pPr marL="285750" indent="-285750">
              <a:buFont typeface="Arial" panose="020B0604020202020204" pitchFamily="34" charset="0"/>
              <a:buChar char="•"/>
            </a:pPr>
            <a:r>
              <a:rPr lang="en-US" b="1" dirty="0">
                <a:solidFill>
                  <a:schemeClr val="accent1"/>
                </a:solidFill>
              </a:rPr>
              <a:t>COVID-19 Screening and Community Protection</a:t>
            </a:r>
          </a:p>
          <a:p>
            <a:pPr marL="285750" indent="-285750">
              <a:buFont typeface="Arial" panose="020B0604020202020204" pitchFamily="34" charset="0"/>
              <a:buChar char="•"/>
            </a:pPr>
            <a:r>
              <a:rPr lang="en-US" b="1" dirty="0">
                <a:solidFill>
                  <a:schemeClr val="accent1"/>
                </a:solidFill>
              </a:rPr>
              <a:t>What if Someone Tests Positive?</a:t>
            </a:r>
          </a:p>
          <a:p>
            <a:pPr marL="285750" indent="-285750">
              <a:buFont typeface="Arial" panose="020B0604020202020204" pitchFamily="34" charset="0"/>
              <a:buChar char="•"/>
            </a:pPr>
            <a:r>
              <a:rPr lang="en-US" b="1" dirty="0">
                <a:solidFill>
                  <a:schemeClr val="accent1"/>
                </a:solidFill>
              </a:rPr>
              <a:t>Personal Protective Equipment</a:t>
            </a:r>
          </a:p>
          <a:p>
            <a:pPr marL="285750" indent="-285750">
              <a:buFont typeface="Arial" panose="020B0604020202020204" pitchFamily="34" charset="0"/>
              <a:buChar char="•"/>
            </a:pPr>
            <a:r>
              <a:rPr lang="en-US" b="1" dirty="0">
                <a:solidFill>
                  <a:schemeClr val="accent1"/>
                </a:solidFill>
              </a:rPr>
              <a:t>Cleaning &amp; Hygiene</a:t>
            </a:r>
          </a:p>
          <a:p>
            <a:pPr marL="285750" indent="-285750">
              <a:buFont typeface="Arial" panose="020B0604020202020204" pitchFamily="34" charset="0"/>
              <a:buChar char="•"/>
            </a:pPr>
            <a:r>
              <a:rPr lang="en-US" b="1" dirty="0">
                <a:solidFill>
                  <a:schemeClr val="accent1"/>
                </a:solidFill>
              </a:rPr>
              <a:t>Spacing, Movement, and Access</a:t>
            </a:r>
          </a:p>
          <a:p>
            <a:pPr marL="285750" indent="-285750">
              <a:buFont typeface="Arial" panose="020B0604020202020204" pitchFamily="34" charset="0"/>
              <a:buChar char="•"/>
            </a:pPr>
            <a:r>
              <a:rPr lang="en-US" b="1" dirty="0">
                <a:solidFill>
                  <a:schemeClr val="accent1"/>
                </a:solidFill>
              </a:rPr>
              <a:t>Drop off &amp; Pickup Procedures</a:t>
            </a:r>
          </a:p>
          <a:p>
            <a:pPr marL="285750" indent="-285750">
              <a:buFont typeface="Arial" panose="020B0604020202020204" pitchFamily="34" charset="0"/>
              <a:buChar char="•"/>
            </a:pPr>
            <a:r>
              <a:rPr lang="en-US" b="1" dirty="0">
                <a:solidFill>
                  <a:schemeClr val="accent1"/>
                </a:solidFill>
              </a:rPr>
              <a:t>Visitors</a:t>
            </a:r>
          </a:p>
          <a:p>
            <a:pPr marL="285750" indent="-285750">
              <a:buFont typeface="Arial" panose="020B0604020202020204" pitchFamily="34" charset="0"/>
              <a:buChar char="•"/>
            </a:pPr>
            <a:r>
              <a:rPr lang="en-US" b="1" dirty="0">
                <a:solidFill>
                  <a:schemeClr val="accent1"/>
                </a:solidFill>
              </a:rPr>
              <a:t>Student Support</a:t>
            </a:r>
          </a:p>
          <a:p>
            <a:pPr marL="285750" indent="-285750">
              <a:buFont typeface="Arial" panose="020B0604020202020204" pitchFamily="34" charset="0"/>
              <a:buChar char="•"/>
            </a:pPr>
            <a:r>
              <a:rPr lang="en-US" b="1" dirty="0">
                <a:solidFill>
                  <a:schemeClr val="accent1"/>
                </a:solidFill>
              </a:rPr>
              <a:t>Distance Learning</a:t>
            </a:r>
          </a:p>
          <a:p>
            <a:pPr marL="285750" indent="-285750">
              <a:buFont typeface="Arial" panose="020B0604020202020204" pitchFamily="34" charset="0"/>
              <a:buChar char="•"/>
            </a:pPr>
            <a:r>
              <a:rPr lang="en-US" b="1" dirty="0">
                <a:solidFill>
                  <a:schemeClr val="accent1"/>
                </a:solidFill>
              </a:rPr>
              <a:t>Maintaining Our Catholic Identity </a:t>
            </a:r>
          </a:p>
          <a:p>
            <a:pPr marL="285750" indent="-285750">
              <a:buFont typeface="Arial" panose="020B0604020202020204" pitchFamily="34" charset="0"/>
              <a:buChar char="•"/>
            </a:pPr>
            <a:r>
              <a:rPr lang="en-US" b="1" dirty="0">
                <a:solidFill>
                  <a:schemeClr val="accent1"/>
                </a:solidFill>
              </a:rPr>
              <a:t>Our Commitment</a:t>
            </a:r>
          </a:p>
          <a:p>
            <a:endParaRPr lang="en-US" dirty="0"/>
          </a:p>
        </p:txBody>
      </p:sp>
    </p:spTree>
    <p:extLst>
      <p:ext uri="{BB962C8B-B14F-4D97-AF65-F5344CB8AC3E}">
        <p14:creationId xmlns:p14="http://schemas.microsoft.com/office/powerpoint/2010/main" val="1183622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7AB78-0517-4145-B345-C8E475325F47}"/>
              </a:ext>
            </a:extLst>
          </p:cNvPr>
          <p:cNvSpPr>
            <a:spLocks noGrp="1"/>
          </p:cNvSpPr>
          <p:nvPr>
            <p:ph type="title"/>
          </p:nvPr>
        </p:nvSpPr>
        <p:spPr>
          <a:xfrm>
            <a:off x="336428" y="38137"/>
            <a:ext cx="9905998" cy="1905000"/>
          </a:xfrm>
        </p:spPr>
        <p:txBody>
          <a:bodyPr/>
          <a:lstStyle/>
          <a:p>
            <a:r>
              <a:rPr lang="en-US" b="1" dirty="0"/>
              <a:t>COVID-19 Screening and Community Protection</a:t>
            </a:r>
            <a:br>
              <a:rPr lang="en-US" dirty="0"/>
            </a:br>
            <a:endParaRPr lang="en-US" dirty="0"/>
          </a:p>
        </p:txBody>
      </p:sp>
      <p:sp>
        <p:nvSpPr>
          <p:cNvPr id="3" name="Slide Number Placeholder 2">
            <a:extLst>
              <a:ext uri="{FF2B5EF4-FFF2-40B4-BE49-F238E27FC236}">
                <a16:creationId xmlns:a16="http://schemas.microsoft.com/office/drawing/2014/main" id="{8EAC2F55-3DF7-42BD-A444-B0B74B8A4791}"/>
              </a:ext>
            </a:extLst>
          </p:cNvPr>
          <p:cNvSpPr>
            <a:spLocks noGrp="1"/>
          </p:cNvSpPr>
          <p:nvPr>
            <p:ph type="sldNum" sz="quarter" idx="12"/>
          </p:nvPr>
        </p:nvSpPr>
        <p:spPr>
          <a:xfrm>
            <a:off x="10514012" y="5883275"/>
            <a:ext cx="551167" cy="365125"/>
          </a:xfrm>
        </p:spPr>
        <p:txBody>
          <a:bodyPr/>
          <a:lstStyle/>
          <a:p>
            <a:fld id="{D57F1E4F-1CFF-5643-939E-217C01CDF565}" type="slidenum">
              <a:rPr lang="en-US" sz="2000" smtClean="0">
                <a:solidFill>
                  <a:srgbClr val="FF0000"/>
                </a:solidFill>
              </a:rPr>
              <a:pPr/>
              <a:t>4</a:t>
            </a:fld>
            <a:endParaRPr lang="en-US" sz="2000" dirty="0">
              <a:solidFill>
                <a:srgbClr val="FF0000"/>
              </a:solidFill>
            </a:endParaRPr>
          </a:p>
        </p:txBody>
      </p:sp>
      <p:sp>
        <p:nvSpPr>
          <p:cNvPr id="4" name="TextBox 3">
            <a:extLst>
              <a:ext uri="{FF2B5EF4-FFF2-40B4-BE49-F238E27FC236}">
                <a16:creationId xmlns:a16="http://schemas.microsoft.com/office/drawing/2014/main" id="{0DB0C8D8-F229-4DB9-8D7B-432C018D7D05}"/>
              </a:ext>
            </a:extLst>
          </p:cNvPr>
          <p:cNvSpPr txBox="1"/>
          <p:nvPr/>
        </p:nvSpPr>
        <p:spPr>
          <a:xfrm>
            <a:off x="336428" y="1422401"/>
            <a:ext cx="7010031" cy="4955203"/>
          </a:xfrm>
          <a:prstGeom prst="rect">
            <a:avLst/>
          </a:prstGeom>
          <a:noFill/>
        </p:spPr>
        <p:txBody>
          <a:bodyPr wrap="square" rtlCol="0">
            <a:spAutoFit/>
          </a:bodyPr>
          <a:lstStyle/>
          <a:p>
            <a:pPr marL="171450" indent="-171450">
              <a:buFont typeface="Arial" panose="020B0604020202020204" pitchFamily="34" charset="0"/>
              <a:buChar char="•"/>
            </a:pPr>
            <a:r>
              <a:rPr lang="en-US" dirty="0"/>
              <a:t>As a community we need to be incredibly mindful of social distancing, mask-wearing, and limiting any possible COVID-19 exposure</a:t>
            </a:r>
          </a:p>
          <a:p>
            <a:pPr marL="171450" indent="-171450">
              <a:buFont typeface="Arial" panose="020B0604020202020204" pitchFamily="34" charset="0"/>
              <a:buChar char="•"/>
            </a:pPr>
            <a:r>
              <a:rPr lang="en-US" dirty="0"/>
              <a:t>Parents must check their child’s temperature </a:t>
            </a:r>
            <a:r>
              <a:rPr lang="en-US" b="1" dirty="0"/>
              <a:t>daily</a:t>
            </a:r>
            <a:r>
              <a:rPr lang="en-US" dirty="0"/>
              <a:t>. If the temperature is </a:t>
            </a:r>
            <a:r>
              <a:rPr lang="en-US" b="1" dirty="0"/>
              <a:t>100.3 or higher</a:t>
            </a:r>
            <a:r>
              <a:rPr lang="en-US" dirty="0"/>
              <a:t>, </a:t>
            </a:r>
            <a:r>
              <a:rPr lang="en-US" b="1" i="1" dirty="0"/>
              <a:t>the student may not enter our building or come to school </a:t>
            </a:r>
          </a:p>
          <a:p>
            <a:pPr marL="171450" indent="-171450">
              <a:buFont typeface="Arial" panose="020B0604020202020204" pitchFamily="34" charset="0"/>
              <a:buChar char="•"/>
            </a:pPr>
            <a:r>
              <a:rPr lang="en-US" dirty="0"/>
              <a:t>Any student who has shown COVID symptoms </a:t>
            </a:r>
            <a:r>
              <a:rPr lang="en-US" b="1" i="1" dirty="0"/>
              <a:t>will not be allowed to return to school unless they have tested negative for the virus and have a doctor’s note </a:t>
            </a:r>
          </a:p>
          <a:p>
            <a:pPr marL="171450" indent="-171450">
              <a:buFont typeface="Arial" panose="020B0604020202020204" pitchFamily="34" charset="0"/>
              <a:buChar char="•"/>
            </a:pPr>
            <a:r>
              <a:rPr lang="en-US" dirty="0"/>
              <a:t>Any guest entering our building will be required to complete a </a:t>
            </a:r>
            <a:r>
              <a:rPr lang="en-US" b="1" dirty="0"/>
              <a:t>self-monitoring form </a:t>
            </a:r>
          </a:p>
          <a:p>
            <a:pPr marL="171450" indent="-171450">
              <a:buFont typeface="Arial" panose="020B0604020202020204" pitchFamily="34" charset="0"/>
              <a:buChar char="•"/>
            </a:pPr>
            <a:r>
              <a:rPr lang="en-US" dirty="0"/>
              <a:t>All teachers will complete a self-monitoring form daily</a:t>
            </a:r>
          </a:p>
          <a:p>
            <a:pPr marL="171450" indent="-171450">
              <a:buFont typeface="Arial" panose="020B0604020202020204" pitchFamily="34" charset="0"/>
              <a:buChar char="•"/>
            </a:pPr>
            <a:r>
              <a:rPr lang="en-US" dirty="0"/>
              <a:t>Any child exhibiting COVID-19 symptoms will be </a:t>
            </a:r>
            <a:r>
              <a:rPr lang="en-US" b="1" dirty="0"/>
              <a:t>quarantined</a:t>
            </a:r>
            <a:r>
              <a:rPr lang="en-US" dirty="0"/>
              <a:t> in our front office in a separated section. They will wear a mask and a face shield until they are picked up</a:t>
            </a:r>
          </a:p>
          <a:p>
            <a:pPr marL="171450" indent="-171450">
              <a:buFont typeface="Arial" panose="020B0604020202020204" pitchFamily="34" charset="0"/>
              <a:buChar char="•"/>
            </a:pPr>
            <a:r>
              <a:rPr lang="en-US" dirty="0"/>
              <a:t>A guardian must pick up any child exhibiting COVID-19 symptoms </a:t>
            </a:r>
            <a:r>
              <a:rPr lang="en-US" b="1" dirty="0"/>
              <a:t>immediately</a:t>
            </a:r>
            <a:r>
              <a:rPr lang="en-US" dirty="0"/>
              <a:t> to limit further possible exposure</a:t>
            </a:r>
          </a:p>
          <a:p>
            <a:pPr marL="171450" indent="-171450">
              <a:buFont typeface="Arial" panose="020B0604020202020204" pitchFamily="34" charset="0"/>
              <a:buChar char="•"/>
            </a:pPr>
            <a:endParaRPr lang="en-US" sz="1000" dirty="0"/>
          </a:p>
        </p:txBody>
      </p:sp>
      <p:graphicFrame>
        <p:nvGraphicFramePr>
          <p:cNvPr id="5" name="Diagram 4">
            <a:extLst>
              <a:ext uri="{FF2B5EF4-FFF2-40B4-BE49-F238E27FC236}">
                <a16:creationId xmlns:a16="http://schemas.microsoft.com/office/drawing/2014/main" id="{03253C0B-8ADB-42FC-9265-DF5392D502AD}"/>
              </a:ext>
            </a:extLst>
          </p:cNvPr>
          <p:cNvGraphicFramePr/>
          <p:nvPr>
            <p:extLst>
              <p:ext uri="{D42A27DB-BD31-4B8C-83A1-F6EECF244321}">
                <p14:modId xmlns:p14="http://schemas.microsoft.com/office/powerpoint/2010/main" val="1119351060"/>
              </p:ext>
            </p:extLst>
          </p:nvPr>
        </p:nvGraphicFramePr>
        <p:xfrm>
          <a:off x="7130642" y="1396971"/>
          <a:ext cx="5209244" cy="4262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A close up of a sign&#10;&#10;Description automatically generated">
            <a:extLst>
              <a:ext uri="{FF2B5EF4-FFF2-40B4-BE49-F238E27FC236}">
                <a16:creationId xmlns:a16="http://schemas.microsoft.com/office/drawing/2014/main" id="{14343C56-7B80-46AA-9133-A4F927FA0598}"/>
              </a:ext>
            </a:extLst>
          </p:cNvPr>
          <p:cNvPicPr>
            <a:picLocks noChangeAspect="1"/>
          </p:cNvPicPr>
          <p:nvPr/>
        </p:nvPicPr>
        <p:blipFill>
          <a:blip r:embed="rId7"/>
          <a:stretch>
            <a:fillRect/>
          </a:stretch>
        </p:blipFill>
        <p:spPr>
          <a:xfrm>
            <a:off x="11065179" y="5883275"/>
            <a:ext cx="1014501" cy="608700"/>
          </a:xfrm>
          <a:prstGeom prst="rect">
            <a:avLst/>
          </a:prstGeom>
          <a:solidFill>
            <a:schemeClr val="tx1"/>
          </a:solidFill>
        </p:spPr>
      </p:pic>
      <p:sp>
        <p:nvSpPr>
          <p:cNvPr id="7" name="TextBox 6">
            <a:extLst>
              <a:ext uri="{FF2B5EF4-FFF2-40B4-BE49-F238E27FC236}">
                <a16:creationId xmlns:a16="http://schemas.microsoft.com/office/drawing/2014/main" id="{E6CDFFC3-0CED-414C-9D85-259BDA3DBF9C}"/>
              </a:ext>
            </a:extLst>
          </p:cNvPr>
          <p:cNvSpPr txBox="1"/>
          <p:nvPr/>
        </p:nvSpPr>
        <p:spPr>
          <a:xfrm>
            <a:off x="8187655" y="1869862"/>
            <a:ext cx="1018164" cy="861774"/>
          </a:xfrm>
          <a:prstGeom prst="rect">
            <a:avLst/>
          </a:prstGeom>
          <a:noFill/>
        </p:spPr>
        <p:txBody>
          <a:bodyPr wrap="square" rtlCol="0">
            <a:spAutoFit/>
          </a:bodyPr>
          <a:lstStyle/>
          <a:p>
            <a:pPr algn="ctr"/>
            <a:r>
              <a:rPr lang="en-US" sz="1000" b="1" dirty="0"/>
              <a:t>Daily at-home temperature checks for all students </a:t>
            </a:r>
          </a:p>
        </p:txBody>
      </p:sp>
      <p:sp>
        <p:nvSpPr>
          <p:cNvPr id="8" name="TextBox 7">
            <a:extLst>
              <a:ext uri="{FF2B5EF4-FFF2-40B4-BE49-F238E27FC236}">
                <a16:creationId xmlns:a16="http://schemas.microsoft.com/office/drawing/2014/main" id="{EA3C3280-E8FA-4D20-B8FD-94173D950FB4}"/>
              </a:ext>
            </a:extLst>
          </p:cNvPr>
          <p:cNvSpPr txBox="1"/>
          <p:nvPr/>
        </p:nvSpPr>
        <p:spPr>
          <a:xfrm>
            <a:off x="8961689" y="3029542"/>
            <a:ext cx="881384" cy="1061829"/>
          </a:xfrm>
          <a:prstGeom prst="rect">
            <a:avLst/>
          </a:prstGeom>
          <a:noFill/>
        </p:spPr>
        <p:txBody>
          <a:bodyPr wrap="square" rtlCol="0">
            <a:spAutoFit/>
          </a:bodyPr>
          <a:lstStyle/>
          <a:p>
            <a:pPr algn="ctr"/>
            <a:r>
              <a:rPr lang="en-US" sz="900" b="1" dirty="0"/>
              <a:t>A doctor’s note and negative test are required to return to school </a:t>
            </a:r>
          </a:p>
        </p:txBody>
      </p:sp>
      <p:sp>
        <p:nvSpPr>
          <p:cNvPr id="9" name="TextBox 8">
            <a:extLst>
              <a:ext uri="{FF2B5EF4-FFF2-40B4-BE49-F238E27FC236}">
                <a16:creationId xmlns:a16="http://schemas.microsoft.com/office/drawing/2014/main" id="{38DD7373-A59D-455D-9411-E595509CCCE2}"/>
              </a:ext>
            </a:extLst>
          </p:cNvPr>
          <p:cNvSpPr txBox="1"/>
          <p:nvPr/>
        </p:nvSpPr>
        <p:spPr>
          <a:xfrm>
            <a:off x="10242426" y="3007148"/>
            <a:ext cx="987861" cy="1015663"/>
          </a:xfrm>
          <a:prstGeom prst="rect">
            <a:avLst/>
          </a:prstGeom>
          <a:noFill/>
        </p:spPr>
        <p:txBody>
          <a:bodyPr wrap="square" rtlCol="0">
            <a:spAutoFit/>
          </a:bodyPr>
          <a:lstStyle/>
          <a:p>
            <a:pPr lvl="0" algn="ctr"/>
            <a:r>
              <a:rPr lang="en-US" sz="1000" b="1" dirty="0"/>
              <a:t>Self-monitoring forms for all staff and guests in the building </a:t>
            </a:r>
          </a:p>
        </p:txBody>
      </p:sp>
      <p:sp>
        <p:nvSpPr>
          <p:cNvPr id="10" name="TextBox 9">
            <a:extLst>
              <a:ext uri="{FF2B5EF4-FFF2-40B4-BE49-F238E27FC236}">
                <a16:creationId xmlns:a16="http://schemas.microsoft.com/office/drawing/2014/main" id="{170AAB97-5ED2-4A69-A3C8-6F13E858D7D3}"/>
              </a:ext>
            </a:extLst>
          </p:cNvPr>
          <p:cNvSpPr txBox="1"/>
          <p:nvPr/>
        </p:nvSpPr>
        <p:spPr>
          <a:xfrm>
            <a:off x="8144586" y="4316002"/>
            <a:ext cx="1104301" cy="861774"/>
          </a:xfrm>
          <a:prstGeom prst="rect">
            <a:avLst/>
          </a:prstGeom>
          <a:noFill/>
        </p:spPr>
        <p:txBody>
          <a:bodyPr wrap="square" rtlCol="0">
            <a:spAutoFit/>
          </a:bodyPr>
          <a:lstStyle/>
          <a:p>
            <a:pPr lvl="0" algn="ctr"/>
            <a:r>
              <a:rPr lang="en-US" sz="1000" b="1" dirty="0"/>
              <a:t>Students feeling symptomatic will be quarantined </a:t>
            </a:r>
          </a:p>
        </p:txBody>
      </p:sp>
      <p:sp>
        <p:nvSpPr>
          <p:cNvPr id="12" name="TextBox 11">
            <a:extLst>
              <a:ext uri="{FF2B5EF4-FFF2-40B4-BE49-F238E27FC236}">
                <a16:creationId xmlns:a16="http://schemas.microsoft.com/office/drawing/2014/main" id="{B9E649F0-3C67-4D1B-9FDB-3A77A66A83FC}"/>
              </a:ext>
            </a:extLst>
          </p:cNvPr>
          <p:cNvSpPr txBox="1"/>
          <p:nvPr/>
        </p:nvSpPr>
        <p:spPr>
          <a:xfrm>
            <a:off x="9494863" y="4316002"/>
            <a:ext cx="1104301" cy="861774"/>
          </a:xfrm>
          <a:prstGeom prst="rect">
            <a:avLst/>
          </a:prstGeom>
          <a:noFill/>
        </p:spPr>
        <p:txBody>
          <a:bodyPr wrap="square" rtlCol="0">
            <a:spAutoFit/>
          </a:bodyPr>
          <a:lstStyle/>
          <a:p>
            <a:pPr algn="ctr"/>
            <a:r>
              <a:rPr lang="en-US" sz="1000" b="1" dirty="0"/>
              <a:t>Students must be picked immediately if they are symptomatic </a:t>
            </a:r>
          </a:p>
        </p:txBody>
      </p:sp>
      <p:pic>
        <p:nvPicPr>
          <p:cNvPr id="13" name="Picture 2">
            <a:extLst>
              <a:ext uri="{FF2B5EF4-FFF2-40B4-BE49-F238E27FC236}">
                <a16:creationId xmlns:a16="http://schemas.microsoft.com/office/drawing/2014/main" id="{F9D07F59-2C5B-4E0E-92CA-1526F8206B8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58640" y="437968"/>
            <a:ext cx="984433" cy="984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207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283A6-37F4-4DA8-8996-D7EF86FF47B0}"/>
              </a:ext>
            </a:extLst>
          </p:cNvPr>
          <p:cNvSpPr>
            <a:spLocks noGrp="1"/>
          </p:cNvSpPr>
          <p:nvPr>
            <p:ph type="title"/>
          </p:nvPr>
        </p:nvSpPr>
        <p:spPr>
          <a:xfrm>
            <a:off x="179754" y="227623"/>
            <a:ext cx="9905998" cy="1905000"/>
          </a:xfrm>
        </p:spPr>
        <p:txBody>
          <a:bodyPr>
            <a:normAutofit fontScale="90000"/>
          </a:bodyPr>
          <a:lstStyle/>
          <a:p>
            <a:r>
              <a:rPr lang="en-US" sz="6000" b="1" dirty="0"/>
              <a:t>What if Someone Tests Positive?</a:t>
            </a:r>
            <a:br>
              <a:rPr lang="en-US" dirty="0"/>
            </a:br>
            <a:endParaRPr lang="en-US" dirty="0"/>
          </a:p>
        </p:txBody>
      </p:sp>
      <p:sp>
        <p:nvSpPr>
          <p:cNvPr id="3" name="Slide Number Placeholder 2">
            <a:extLst>
              <a:ext uri="{FF2B5EF4-FFF2-40B4-BE49-F238E27FC236}">
                <a16:creationId xmlns:a16="http://schemas.microsoft.com/office/drawing/2014/main" id="{BC0D8C2E-83AD-4825-952F-A5E3F2ECB25D}"/>
              </a:ext>
            </a:extLst>
          </p:cNvPr>
          <p:cNvSpPr>
            <a:spLocks noGrp="1"/>
          </p:cNvSpPr>
          <p:nvPr>
            <p:ph type="sldNum" sz="quarter" idx="12"/>
          </p:nvPr>
        </p:nvSpPr>
        <p:spPr>
          <a:xfrm>
            <a:off x="10514012" y="5883275"/>
            <a:ext cx="551167" cy="365125"/>
          </a:xfrm>
        </p:spPr>
        <p:txBody>
          <a:bodyPr/>
          <a:lstStyle/>
          <a:p>
            <a:fld id="{D57F1E4F-1CFF-5643-939E-217C01CDF565}" type="slidenum">
              <a:rPr lang="en-US" sz="2000" smtClean="0">
                <a:solidFill>
                  <a:srgbClr val="FF0000"/>
                </a:solidFill>
              </a:rPr>
              <a:pPr/>
              <a:t>5</a:t>
            </a:fld>
            <a:endParaRPr lang="en-US" sz="2000" dirty="0">
              <a:solidFill>
                <a:srgbClr val="FF0000"/>
              </a:solidFill>
            </a:endParaRPr>
          </a:p>
        </p:txBody>
      </p:sp>
      <p:sp>
        <p:nvSpPr>
          <p:cNvPr id="4" name="TextBox 3">
            <a:extLst>
              <a:ext uri="{FF2B5EF4-FFF2-40B4-BE49-F238E27FC236}">
                <a16:creationId xmlns:a16="http://schemas.microsoft.com/office/drawing/2014/main" id="{E7029238-F3CC-49AB-808E-F4F3D4764956}"/>
              </a:ext>
            </a:extLst>
          </p:cNvPr>
          <p:cNvSpPr txBox="1"/>
          <p:nvPr/>
        </p:nvSpPr>
        <p:spPr>
          <a:xfrm>
            <a:off x="112320" y="1872124"/>
            <a:ext cx="6932246" cy="4524315"/>
          </a:xfrm>
          <a:prstGeom prst="rect">
            <a:avLst/>
          </a:prstGeom>
          <a:noFill/>
        </p:spPr>
        <p:txBody>
          <a:bodyPr wrap="square" rtlCol="0">
            <a:spAutoFit/>
          </a:bodyPr>
          <a:lstStyle/>
          <a:p>
            <a:pPr marL="171450" indent="-171450" fontAlgn="base">
              <a:buFont typeface="Arial" panose="020B0604020202020204" pitchFamily="34" charset="0"/>
              <a:buChar char="•"/>
            </a:pPr>
            <a:r>
              <a:rPr lang="en-US" sz="1600" dirty="0"/>
              <a:t>We will cooperate with the local public health department regarding implementing protocols for screening </a:t>
            </a:r>
            <a:r>
              <a:rPr lang="en-US" sz="1600" b="1" dirty="0"/>
              <a:t>students and staff and will follow their directives if someone tests positive</a:t>
            </a:r>
          </a:p>
          <a:p>
            <a:pPr marL="171450" indent="-171450" fontAlgn="base">
              <a:buFont typeface="Arial" panose="020B0604020202020204" pitchFamily="34" charset="0"/>
              <a:buChar char="•"/>
            </a:pPr>
            <a:r>
              <a:rPr lang="en-US" sz="1600" dirty="0"/>
              <a:t>Symptomatic students and staff will be </a:t>
            </a:r>
            <a:r>
              <a:rPr lang="en-US" sz="1600" b="1" dirty="0"/>
              <a:t>kept home </a:t>
            </a:r>
            <a:r>
              <a:rPr lang="en-US" sz="1600" dirty="0"/>
              <a:t>until they have tested </a:t>
            </a:r>
            <a:r>
              <a:rPr lang="en-US" sz="1600" b="1" dirty="0"/>
              <a:t>negative for COVID-19 </a:t>
            </a:r>
            <a:r>
              <a:rPr lang="en-US" sz="1600" dirty="0"/>
              <a:t>and have been released from isolation according to CDC guidelines. </a:t>
            </a:r>
          </a:p>
          <a:p>
            <a:pPr marL="171450" indent="-171450" fontAlgn="base">
              <a:buFont typeface="Arial" panose="020B0604020202020204" pitchFamily="34" charset="0"/>
              <a:buChar char="•"/>
            </a:pPr>
            <a:r>
              <a:rPr lang="en-US" sz="1600" dirty="0"/>
              <a:t>Families will be </a:t>
            </a:r>
            <a:r>
              <a:rPr lang="en-US" sz="1600" b="1" dirty="0"/>
              <a:t>notified</a:t>
            </a:r>
            <a:r>
              <a:rPr lang="en-US" sz="1600" dirty="0"/>
              <a:t> of the presence of any laboratory positive or clinically diagnosed cases of COVID-19 in the classroom and/or school to encourage closer observation for any symptoms at home.  Individual family names </a:t>
            </a:r>
            <a:r>
              <a:rPr lang="en-US" sz="1600" b="1" dirty="0"/>
              <a:t>will not be </a:t>
            </a:r>
            <a:r>
              <a:rPr lang="en-US" sz="1600" dirty="0"/>
              <a:t>released out of privacy and respect for all.  </a:t>
            </a:r>
          </a:p>
          <a:p>
            <a:pPr marL="171450" indent="-171450" fontAlgn="base">
              <a:buFont typeface="Arial" panose="020B0604020202020204" pitchFamily="34" charset="0"/>
              <a:buChar char="•"/>
            </a:pPr>
            <a:r>
              <a:rPr lang="en-US" sz="1600" dirty="0"/>
              <a:t>Rooms will undergo deep disinfecting if a case has been present</a:t>
            </a:r>
          </a:p>
          <a:p>
            <a:pPr marL="171450" indent="-171450" fontAlgn="base">
              <a:buFont typeface="Arial" panose="020B0604020202020204" pitchFamily="34" charset="0"/>
              <a:buChar char="•"/>
            </a:pPr>
            <a:r>
              <a:rPr lang="en-US" sz="1600" dirty="0"/>
              <a:t>Students in the same room as the positive case will need to be monitored for symptoms closely and kept at home if they exhibit any symptoms </a:t>
            </a:r>
          </a:p>
          <a:p>
            <a:pPr marL="171450" indent="-171450" fontAlgn="base">
              <a:buFont typeface="Arial" panose="020B0604020202020204" pitchFamily="34" charset="0"/>
              <a:buChar char="•"/>
            </a:pPr>
            <a:r>
              <a:rPr lang="en-US" sz="1600" b="1" dirty="0"/>
              <a:t>Teachers will provide work and assistance for students at home in quarantine so they do not fall behind. This will be handled on a case-by-case basis. </a:t>
            </a:r>
          </a:p>
        </p:txBody>
      </p:sp>
      <p:graphicFrame>
        <p:nvGraphicFramePr>
          <p:cNvPr id="7" name="Diagram 6">
            <a:extLst>
              <a:ext uri="{FF2B5EF4-FFF2-40B4-BE49-F238E27FC236}">
                <a16:creationId xmlns:a16="http://schemas.microsoft.com/office/drawing/2014/main" id="{E76357A8-9486-4E6A-B6BC-58F994F85069}"/>
              </a:ext>
            </a:extLst>
          </p:cNvPr>
          <p:cNvGraphicFramePr/>
          <p:nvPr>
            <p:extLst>
              <p:ext uri="{D42A27DB-BD31-4B8C-83A1-F6EECF244321}">
                <p14:modId xmlns:p14="http://schemas.microsoft.com/office/powerpoint/2010/main" val="2681450490"/>
              </p:ext>
            </p:extLst>
          </p:nvPr>
        </p:nvGraphicFramePr>
        <p:xfrm>
          <a:off x="7100733" y="1770510"/>
          <a:ext cx="4814277" cy="33169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descr="A close up of a sign&#10;&#10;Description automatically generated">
            <a:extLst>
              <a:ext uri="{FF2B5EF4-FFF2-40B4-BE49-F238E27FC236}">
                <a16:creationId xmlns:a16="http://schemas.microsoft.com/office/drawing/2014/main" id="{7723E392-466F-45EC-B9C5-E300AABF109E}"/>
              </a:ext>
            </a:extLst>
          </p:cNvPr>
          <p:cNvPicPr>
            <a:picLocks noChangeAspect="1"/>
          </p:cNvPicPr>
          <p:nvPr/>
        </p:nvPicPr>
        <p:blipFill>
          <a:blip r:embed="rId7"/>
          <a:stretch>
            <a:fillRect/>
          </a:stretch>
        </p:blipFill>
        <p:spPr>
          <a:xfrm>
            <a:off x="11065179" y="5791325"/>
            <a:ext cx="1014501" cy="608700"/>
          </a:xfrm>
          <a:prstGeom prst="rect">
            <a:avLst/>
          </a:prstGeom>
          <a:solidFill>
            <a:schemeClr val="tx1"/>
          </a:solidFill>
        </p:spPr>
      </p:pic>
      <p:sp>
        <p:nvSpPr>
          <p:cNvPr id="9" name="TextBox 8">
            <a:extLst>
              <a:ext uri="{FF2B5EF4-FFF2-40B4-BE49-F238E27FC236}">
                <a16:creationId xmlns:a16="http://schemas.microsoft.com/office/drawing/2014/main" id="{D8645080-25CE-49B1-BCC4-32AB0CD7BF79}"/>
              </a:ext>
            </a:extLst>
          </p:cNvPr>
          <p:cNvSpPr txBox="1"/>
          <p:nvPr/>
        </p:nvSpPr>
        <p:spPr>
          <a:xfrm>
            <a:off x="9152271" y="2130598"/>
            <a:ext cx="711200" cy="707886"/>
          </a:xfrm>
          <a:prstGeom prst="rect">
            <a:avLst/>
          </a:prstGeom>
          <a:noFill/>
        </p:spPr>
        <p:txBody>
          <a:bodyPr wrap="square" rtlCol="0">
            <a:spAutoFit/>
          </a:bodyPr>
          <a:lstStyle/>
          <a:p>
            <a:pPr lvl="0" algn="ctr"/>
            <a:r>
              <a:rPr lang="en-US" sz="800" b="1" dirty="0"/>
              <a:t>Student or staff  tests positive for COVID-19</a:t>
            </a:r>
          </a:p>
        </p:txBody>
      </p:sp>
    </p:spTree>
    <p:extLst>
      <p:ext uri="{BB962C8B-B14F-4D97-AF65-F5344CB8AC3E}">
        <p14:creationId xmlns:p14="http://schemas.microsoft.com/office/powerpoint/2010/main" val="3634168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FBC750A-B8E7-49A0-A00A-F72451271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2169"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44D0436-4FAC-43D1-9565-515BBE80D7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908066"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15" name="Straight Connector 14">
            <a:extLst>
              <a:ext uri="{FF2B5EF4-FFF2-40B4-BE49-F238E27FC236}">
                <a16:creationId xmlns:a16="http://schemas.microsoft.com/office/drawing/2014/main" id="{9F82E424-AAF6-43AC-AC56-03BA23E0C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4150420" y="3429000"/>
            <a:ext cx="6858000" cy="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3" name="Content Placeholder 2">
            <a:extLst>
              <a:ext uri="{FF2B5EF4-FFF2-40B4-BE49-F238E27FC236}">
                <a16:creationId xmlns:a16="http://schemas.microsoft.com/office/drawing/2014/main" id="{3EFADB0F-2D70-4B3E-BC86-45A7EF1D01D6}"/>
              </a:ext>
            </a:extLst>
          </p:cNvPr>
          <p:cNvSpPr>
            <a:spLocks noGrp="1"/>
          </p:cNvSpPr>
          <p:nvPr>
            <p:ph idx="1"/>
          </p:nvPr>
        </p:nvSpPr>
        <p:spPr>
          <a:xfrm>
            <a:off x="135138" y="433250"/>
            <a:ext cx="7153935" cy="6124304"/>
          </a:xfrm>
        </p:spPr>
        <p:txBody>
          <a:bodyPr>
            <a:normAutofit fontScale="70000" lnSpcReduction="20000"/>
          </a:bodyPr>
          <a:lstStyle/>
          <a:p>
            <a:pPr marL="0" indent="0">
              <a:buNone/>
            </a:pPr>
            <a:r>
              <a:rPr lang="en-US" sz="4500" b="1" dirty="0">
                <a:solidFill>
                  <a:srgbClr val="C00000"/>
                </a:solidFill>
                <a:effectLst>
                  <a:glow rad="38100">
                    <a:prstClr val="black">
                      <a:lumMod val="50000"/>
                      <a:lumOff val="50000"/>
                      <a:alpha val="20000"/>
                    </a:prstClr>
                  </a:glow>
                  <a:outerShdw blurRad="44450" dist="12700" dir="13860000" algn="tl" rotWithShape="0">
                    <a:srgbClr val="000000">
                      <a:alpha val="20000"/>
                    </a:srgbClr>
                  </a:outerShdw>
                </a:effectLst>
              </a:rPr>
              <a:t>Personal Protective Equipment</a:t>
            </a:r>
          </a:p>
          <a:p>
            <a:pPr marL="0" indent="0" fontAlgn="base">
              <a:buNone/>
            </a:pPr>
            <a:r>
              <a:rPr lang="en-US" i="1" dirty="0">
                <a:effectLst/>
              </a:rPr>
              <a:t>Facial coverings may be homemade or disposable </a:t>
            </a:r>
            <a:r>
              <a:rPr lang="en-US" b="1" i="1" dirty="0">
                <a:effectLst/>
              </a:rPr>
              <a:t>level one/basic grade surgical masks</a:t>
            </a:r>
            <a:r>
              <a:rPr lang="en-US" i="1" dirty="0">
                <a:effectLst/>
              </a:rPr>
              <a:t>, and/or gaiters.  Masks may also be purchased through our uniform providers.</a:t>
            </a:r>
            <a:r>
              <a:rPr lang="en-US" dirty="0">
                <a:effectLst/>
              </a:rPr>
              <a:t> </a:t>
            </a:r>
          </a:p>
          <a:p>
            <a:pPr fontAlgn="base"/>
            <a:r>
              <a:rPr lang="en-US" dirty="0">
                <a:effectLst/>
              </a:rPr>
              <a:t>All staff will wear </a:t>
            </a:r>
            <a:r>
              <a:rPr lang="en-US" b="1" dirty="0">
                <a:effectLst/>
              </a:rPr>
              <a:t>facial coverings</a:t>
            </a:r>
            <a:r>
              <a:rPr lang="en-US" dirty="0">
                <a:effectLst/>
              </a:rPr>
              <a:t>**</a:t>
            </a:r>
          </a:p>
          <a:p>
            <a:pPr fontAlgn="base"/>
            <a:r>
              <a:rPr lang="en-US" dirty="0">
                <a:effectLst/>
              </a:rPr>
              <a:t>All staff and all students in grades pre-kindergarten and up will wear facial coverings when in </a:t>
            </a:r>
            <a:r>
              <a:rPr lang="en-US" b="1" dirty="0">
                <a:effectLst/>
              </a:rPr>
              <a:t>hallways, common areas, and upon entering and exiting the building **</a:t>
            </a:r>
            <a:endParaRPr lang="en-US" dirty="0">
              <a:effectLst/>
            </a:endParaRPr>
          </a:p>
          <a:p>
            <a:pPr fontAlgn="base"/>
            <a:r>
              <a:rPr lang="en-US" dirty="0">
                <a:effectLst/>
              </a:rPr>
              <a:t>Facial coverings are </a:t>
            </a:r>
            <a:r>
              <a:rPr lang="en-US" b="1" dirty="0">
                <a:effectLst/>
              </a:rPr>
              <a:t>not </a:t>
            </a:r>
            <a:r>
              <a:rPr lang="en-US" dirty="0">
                <a:effectLst/>
              </a:rPr>
              <a:t>required in preschool classrooms by children </a:t>
            </a:r>
            <a:r>
              <a:rPr lang="en-US" b="1" dirty="0">
                <a:effectLst/>
              </a:rPr>
              <a:t>ages 3 and 4</a:t>
            </a:r>
            <a:r>
              <a:rPr lang="en-US" dirty="0">
                <a:effectLst/>
              </a:rPr>
              <a:t>.  </a:t>
            </a:r>
          </a:p>
          <a:p>
            <a:pPr fontAlgn="base"/>
            <a:r>
              <a:rPr lang="en-US" dirty="0">
                <a:effectLst/>
              </a:rPr>
              <a:t>All students in grades </a:t>
            </a:r>
            <a:r>
              <a:rPr lang="en-US" b="1" dirty="0">
                <a:effectLst/>
              </a:rPr>
              <a:t>kindergarten through grade 5</a:t>
            </a:r>
            <a:r>
              <a:rPr lang="en-US" dirty="0">
                <a:effectLst/>
              </a:rPr>
              <a:t> </a:t>
            </a:r>
            <a:r>
              <a:rPr lang="en-US" b="1" dirty="0">
                <a:effectLst/>
              </a:rPr>
              <a:t>will not</a:t>
            </a:r>
            <a:r>
              <a:rPr lang="en-US" dirty="0">
                <a:effectLst/>
              </a:rPr>
              <a:t> be required to wear facial coverings </a:t>
            </a:r>
            <a:r>
              <a:rPr lang="en-US" b="1" dirty="0">
                <a:effectLst/>
              </a:rPr>
              <a:t>in their classrooms</a:t>
            </a:r>
            <a:r>
              <a:rPr lang="en-US" dirty="0">
                <a:effectLst/>
              </a:rPr>
              <a:t>, unless (1) students do not remain with their grade level throughout the school day and/or (2) come into close contact with students in another grade level </a:t>
            </a:r>
            <a:r>
              <a:rPr lang="en-US" b="1" dirty="0">
                <a:effectLst/>
              </a:rPr>
              <a:t>(Preschool through 5</a:t>
            </a:r>
            <a:r>
              <a:rPr lang="en-US" b="1" baseline="30000" dirty="0">
                <a:effectLst/>
              </a:rPr>
              <a:t>th</a:t>
            </a:r>
            <a:r>
              <a:rPr lang="en-US" b="1" dirty="0">
                <a:effectLst/>
              </a:rPr>
              <a:t> grade will be considered </a:t>
            </a:r>
            <a:r>
              <a:rPr lang="en-US" b="1" u="sng" dirty="0">
                <a:effectLst/>
              </a:rPr>
              <a:t>grade level </a:t>
            </a:r>
            <a:r>
              <a:rPr lang="en-US" b="1" i="1" u="sng" dirty="0">
                <a:effectLst/>
              </a:rPr>
              <a:t>cohorts</a:t>
            </a:r>
            <a:r>
              <a:rPr lang="en-US" b="1" i="1" dirty="0">
                <a:effectLst/>
              </a:rPr>
              <a:t>,</a:t>
            </a:r>
            <a:r>
              <a:rPr lang="en-US" b="1" dirty="0">
                <a:effectLst/>
              </a:rPr>
              <a:t> as long as they do not mix with other grade levels). </a:t>
            </a:r>
          </a:p>
          <a:p>
            <a:pPr fontAlgn="base"/>
            <a:r>
              <a:rPr lang="en-US" dirty="0">
                <a:effectLst/>
              </a:rPr>
              <a:t>Students should always keep at least one extra facial covering in a sealed bag in their backpack. </a:t>
            </a:r>
          </a:p>
          <a:p>
            <a:pPr fontAlgn="base"/>
            <a:r>
              <a:rPr lang="en-US" b="1" dirty="0">
                <a:effectLst/>
              </a:rPr>
              <a:t>Any </a:t>
            </a:r>
            <a:r>
              <a:rPr lang="en-US" dirty="0">
                <a:effectLst/>
              </a:rPr>
              <a:t>student in grades </a:t>
            </a:r>
            <a:r>
              <a:rPr lang="en-US" b="1" dirty="0">
                <a:effectLst/>
              </a:rPr>
              <a:t>preschool through 5</a:t>
            </a:r>
            <a:r>
              <a:rPr lang="en-US" b="1" baseline="30000" dirty="0">
                <a:effectLst/>
              </a:rPr>
              <a:t>th</a:t>
            </a:r>
            <a:r>
              <a:rPr lang="en-US" b="1" dirty="0">
                <a:effectLst/>
              </a:rPr>
              <a:t> may </a:t>
            </a:r>
            <a:r>
              <a:rPr lang="en-US" dirty="0">
                <a:effectLst/>
              </a:rPr>
              <a:t>wear a facial covering in the classroom if they choose. </a:t>
            </a:r>
          </a:p>
          <a:p>
            <a:pPr fontAlgn="base"/>
            <a:r>
              <a:rPr lang="en-US" b="1" dirty="0">
                <a:effectLst/>
              </a:rPr>
              <a:t>All students in grades 6-12 will </a:t>
            </a:r>
            <a:r>
              <a:rPr lang="en-US" dirty="0">
                <a:effectLst/>
              </a:rPr>
              <a:t>wear facial coverings **</a:t>
            </a:r>
          </a:p>
          <a:p>
            <a:pPr fontAlgn="base"/>
            <a:r>
              <a:rPr lang="en-US" dirty="0">
                <a:effectLst/>
              </a:rPr>
              <a:t>All face masks and gaiters may </a:t>
            </a:r>
            <a:r>
              <a:rPr lang="en-US" b="1" dirty="0">
                <a:effectLst/>
              </a:rPr>
              <a:t>not</a:t>
            </a:r>
            <a:r>
              <a:rPr lang="en-US" dirty="0">
                <a:effectLst/>
              </a:rPr>
              <a:t> have inappropriate words or images on them. </a:t>
            </a:r>
            <a:r>
              <a:rPr lang="en-US" b="1" u="sng" dirty="0">
                <a:effectLst/>
              </a:rPr>
              <a:t>Solid colors are preferred</a:t>
            </a:r>
            <a:r>
              <a:rPr lang="en-US" b="1" dirty="0">
                <a:effectLst/>
              </a:rPr>
              <a:t>. Land’s End offers a St. Regis face mask with our school logo. </a:t>
            </a:r>
          </a:p>
          <a:p>
            <a:pPr marL="0" indent="0" fontAlgn="base">
              <a:buNone/>
            </a:pPr>
            <a:r>
              <a:rPr lang="en-US" dirty="0">
                <a:effectLst/>
              </a:rPr>
              <a:t>**</a:t>
            </a:r>
            <a:r>
              <a:rPr lang="en-US" sz="1700" dirty="0">
                <a:effectLst/>
              </a:rPr>
              <a:t>except (1) during meals and (2) unless face coverings cannot be medically tolerated as documented through written and signed verification by a physician </a:t>
            </a:r>
            <a:endParaRPr lang="en-US" dirty="0">
              <a:effectLst/>
            </a:endParaRPr>
          </a:p>
          <a:p>
            <a:endParaRPr lang="en-US" dirty="0">
              <a:effectLst>
                <a:glow rad="38100">
                  <a:prstClr val="black">
                    <a:lumMod val="50000"/>
                    <a:lumOff val="50000"/>
                    <a:alpha val="20000"/>
                  </a:prstClr>
                </a:glow>
                <a:outerShdw blurRad="44450" dist="12700" dir="13860000" algn="tl" rotWithShape="0">
                  <a:srgbClr val="000000">
                    <a:alpha val="20000"/>
                  </a:srgbClr>
                </a:outerShdw>
              </a:effectLst>
            </a:endParaRPr>
          </a:p>
        </p:txBody>
      </p:sp>
      <p:pic>
        <p:nvPicPr>
          <p:cNvPr id="1026" name="Picture 2" descr="Bauer Medical Protective Face Shield | Sold as a 10-pack | BAUER">
            <a:extLst>
              <a:ext uri="{FF2B5EF4-FFF2-40B4-BE49-F238E27FC236}">
                <a16:creationId xmlns:a16="http://schemas.microsoft.com/office/drawing/2014/main" id="{24359A36-0F9F-4390-B1A3-E6A01154C1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90624" y="2000619"/>
            <a:ext cx="21336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chool Uniform Kids Polyester Cotton Reusable and Washable Face Masks 3 Pack, Unknown">
            <a:extLst>
              <a:ext uri="{FF2B5EF4-FFF2-40B4-BE49-F238E27FC236}">
                <a16:creationId xmlns:a16="http://schemas.microsoft.com/office/drawing/2014/main" id="{EC291F65-E12A-4665-94E5-C84FFB90F4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4733" y="209919"/>
            <a:ext cx="1905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d Gaiter Face Mask | eBay">
            <a:extLst>
              <a:ext uri="{FF2B5EF4-FFF2-40B4-BE49-F238E27FC236}">
                <a16:creationId xmlns:a16="http://schemas.microsoft.com/office/drawing/2014/main" id="{172C000A-D90A-4131-849D-E9FD7D154A7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0193" y="3495402"/>
            <a:ext cx="2143125" cy="28575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AC31BFF0-29AC-4A33-81E4-1BAB1301C1DD}"/>
              </a:ext>
            </a:extLst>
          </p:cNvPr>
          <p:cNvSpPr>
            <a:spLocks noGrp="1"/>
          </p:cNvSpPr>
          <p:nvPr>
            <p:ph type="sldNum" sz="quarter" idx="12"/>
          </p:nvPr>
        </p:nvSpPr>
        <p:spPr>
          <a:xfrm>
            <a:off x="10514012" y="5883275"/>
            <a:ext cx="551167" cy="365125"/>
          </a:xfrm>
        </p:spPr>
        <p:txBody>
          <a:bodyPr/>
          <a:lstStyle/>
          <a:p>
            <a:fld id="{D57F1E4F-1CFF-5643-939E-217C01CDF565}" type="slidenum">
              <a:rPr lang="en-US" sz="2000" smtClean="0">
                <a:solidFill>
                  <a:srgbClr val="C00000"/>
                </a:solidFill>
              </a:rPr>
              <a:pPr/>
              <a:t>6</a:t>
            </a:fld>
            <a:endParaRPr lang="en-US" sz="2000" dirty="0">
              <a:solidFill>
                <a:srgbClr val="C00000"/>
              </a:solidFill>
            </a:endParaRPr>
          </a:p>
        </p:txBody>
      </p:sp>
      <p:pic>
        <p:nvPicPr>
          <p:cNvPr id="12" name="Picture 11" descr="A close up of a sign&#10;&#10;Description automatically generated">
            <a:extLst>
              <a:ext uri="{FF2B5EF4-FFF2-40B4-BE49-F238E27FC236}">
                <a16:creationId xmlns:a16="http://schemas.microsoft.com/office/drawing/2014/main" id="{2EA24728-E6A8-47EA-9DF8-8F04812A8078}"/>
              </a:ext>
            </a:extLst>
          </p:cNvPr>
          <p:cNvPicPr>
            <a:picLocks noChangeAspect="1"/>
          </p:cNvPicPr>
          <p:nvPr/>
        </p:nvPicPr>
        <p:blipFill>
          <a:blip r:embed="rId7"/>
          <a:stretch>
            <a:fillRect/>
          </a:stretch>
        </p:blipFill>
        <p:spPr>
          <a:xfrm>
            <a:off x="11065179" y="5761487"/>
            <a:ext cx="1014501" cy="608700"/>
          </a:xfrm>
          <a:prstGeom prst="rect">
            <a:avLst/>
          </a:prstGeom>
          <a:solidFill>
            <a:schemeClr val="tx1"/>
          </a:solidFill>
        </p:spPr>
      </p:pic>
    </p:spTree>
    <p:extLst>
      <p:ext uri="{BB962C8B-B14F-4D97-AF65-F5344CB8AC3E}">
        <p14:creationId xmlns:p14="http://schemas.microsoft.com/office/powerpoint/2010/main" val="1414933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useBgFill="1">
        <p:nvSpPr>
          <p:cNvPr id="2062" name="Rectangle 80">
            <a:extLst>
              <a:ext uri="{FF2B5EF4-FFF2-40B4-BE49-F238E27FC236}">
                <a16:creationId xmlns:a16="http://schemas.microsoft.com/office/drawing/2014/main" id="{EC877808-00EB-425F-AE6A-6F5057C0F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620351" cy="6858000"/>
          </a:xfrm>
          <a:prstGeom prst="rect">
            <a:avLst/>
          </a:prstGeom>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589A7599-AE12-4296-A50E-6E722066E688}"/>
              </a:ext>
            </a:extLst>
          </p:cNvPr>
          <p:cNvSpPr txBox="1"/>
          <p:nvPr/>
        </p:nvSpPr>
        <p:spPr>
          <a:xfrm>
            <a:off x="691160" y="100678"/>
            <a:ext cx="6064169" cy="1369696"/>
          </a:xfrm>
          <a:prstGeom prst="rect">
            <a:avLst/>
          </a:prstGeom>
        </p:spPr>
        <p:txBody>
          <a:bodyPr vert="horz" lIns="91440" tIns="45720" rIns="91440" bIns="45720" rtlCol="0" anchor="ctr">
            <a:normAutofit/>
          </a:bodyPr>
          <a:lstStyle/>
          <a:p>
            <a:pPr algn="ctr">
              <a:spcBef>
                <a:spcPct val="0"/>
              </a:spcBef>
              <a:spcAft>
                <a:spcPts val="600"/>
              </a:spcAft>
            </a:pPr>
            <a:r>
              <a:rPr lang="en-US" sz="4000" b="1" cap="all" dirty="0">
                <a:ln w="3175" cmpd="sng">
                  <a:noFill/>
                </a:ln>
                <a:solidFill>
                  <a:srgbClr val="FF0000"/>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rPr>
              <a:t>Cleaning &amp; Hygiene</a:t>
            </a:r>
          </a:p>
        </p:txBody>
      </p:sp>
      <p:pic>
        <p:nvPicPr>
          <p:cNvPr id="2056" name="Picture 8" descr="When and How to Wash Your Hands | Handwashing | CDC">
            <a:extLst>
              <a:ext uri="{FF2B5EF4-FFF2-40B4-BE49-F238E27FC236}">
                <a16:creationId xmlns:a16="http://schemas.microsoft.com/office/drawing/2014/main" id="{C4210D78-18B5-4E37-9AF4-63786412CF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708" r="1" b="1"/>
          <a:stretch/>
        </p:blipFill>
        <p:spPr bwMode="auto">
          <a:xfrm>
            <a:off x="7620351" y="10"/>
            <a:ext cx="4571649" cy="2285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4BB2037-A456-431A-92D6-F1B570830378}"/>
              </a:ext>
            </a:extLst>
          </p:cNvPr>
          <p:cNvSpPr>
            <a:spLocks noGrp="1"/>
          </p:cNvSpPr>
          <p:nvPr>
            <p:ph sz="half" idx="1"/>
          </p:nvPr>
        </p:nvSpPr>
        <p:spPr>
          <a:xfrm>
            <a:off x="112320" y="1226646"/>
            <a:ext cx="7221851" cy="5631344"/>
          </a:xfrm>
        </p:spPr>
        <p:txBody>
          <a:bodyPr vert="horz" lIns="91440" tIns="45720" rIns="91440" bIns="45720" rtlCol="0" anchor="t">
            <a:normAutofit fontScale="85000" lnSpcReduction="20000"/>
          </a:bodyPr>
          <a:lstStyle/>
          <a:p>
            <a:pPr fontAlgn="base">
              <a:lnSpc>
                <a:spcPct val="90000"/>
              </a:lnSpc>
              <a:buClr>
                <a:schemeClr val="tx1"/>
              </a:buClr>
            </a:pPr>
            <a:r>
              <a:rPr lang="en-US" sz="2000" dirty="0">
                <a:gradFill flip="none" rotWithShape="1">
                  <a:gsLst>
                    <a:gs pos="0">
                      <a:schemeClr val="tx1"/>
                    </a:gs>
                    <a:gs pos="100000">
                      <a:schemeClr val="tx1">
                        <a:lumMod val="75000"/>
                      </a:schemeClr>
                    </a:gs>
                  </a:gsLst>
                  <a:lin ang="5580000" scaled="0"/>
                  <a:tileRect/>
                </a:gradFill>
              </a:rPr>
              <a:t>Maintenance will disinfect frequently touched surfaces including light switches, doors, and benches Throughout the school day</a:t>
            </a:r>
          </a:p>
          <a:p>
            <a:pPr fontAlgn="base">
              <a:lnSpc>
                <a:spcPct val="90000"/>
              </a:lnSpc>
              <a:buClr>
                <a:schemeClr val="tx1"/>
              </a:buClr>
            </a:pPr>
            <a:r>
              <a:rPr lang="en-US" sz="2000" dirty="0">
                <a:gradFill flip="none" rotWithShape="1">
                  <a:gsLst>
                    <a:gs pos="0">
                      <a:schemeClr val="tx1"/>
                    </a:gs>
                    <a:gs pos="100000">
                      <a:schemeClr val="tx1">
                        <a:lumMod val="75000"/>
                      </a:schemeClr>
                    </a:gs>
                  </a:gsLst>
                  <a:lin ang="5580000" scaled="0"/>
                  <a:tileRect/>
                </a:gradFill>
              </a:rPr>
              <a:t>bathrooms, will undergo cleaning at least three times during the school  day (every four hours) with either an EPA-approved disinfectant, diluted bleach solution, or our electrostatic sprayers. </a:t>
            </a:r>
          </a:p>
          <a:p>
            <a:pPr fontAlgn="base">
              <a:lnSpc>
                <a:spcPct val="90000"/>
              </a:lnSpc>
              <a:buClr>
                <a:schemeClr val="tx1"/>
              </a:buClr>
            </a:pPr>
            <a:r>
              <a:rPr lang="en-US" sz="2000" dirty="0">
                <a:gradFill flip="none" rotWithShape="1">
                  <a:gsLst>
                    <a:gs pos="0">
                      <a:schemeClr val="tx1"/>
                    </a:gs>
                    <a:gs pos="100000">
                      <a:schemeClr val="tx1">
                        <a:lumMod val="75000"/>
                      </a:schemeClr>
                    </a:gs>
                  </a:gsLst>
                  <a:lin ang="5580000" scaled="0"/>
                  <a:tileRect/>
                </a:gradFill>
              </a:rPr>
              <a:t>Deep cleaning the building using electrostatic sprayers and EPA approved cleaners will occur each evening</a:t>
            </a:r>
          </a:p>
          <a:p>
            <a:pPr fontAlgn="base">
              <a:lnSpc>
                <a:spcPct val="90000"/>
              </a:lnSpc>
              <a:buClr>
                <a:schemeClr val="tx1"/>
              </a:buClr>
            </a:pPr>
            <a:r>
              <a:rPr lang="en-US" sz="2000" dirty="0">
                <a:gradFill flip="none" rotWithShape="1">
                  <a:gsLst>
                    <a:gs pos="0">
                      <a:schemeClr val="tx1"/>
                    </a:gs>
                    <a:gs pos="100000">
                      <a:schemeClr val="tx1">
                        <a:lumMod val="75000"/>
                      </a:schemeClr>
                    </a:gs>
                  </a:gsLst>
                  <a:lin ang="5580000" scaled="0"/>
                  <a:tileRect/>
                </a:gradFill>
              </a:rPr>
              <a:t>Student desks will be wiped down with either an EPA-approved disinfectant or diluted bleach solution </a:t>
            </a:r>
            <a:r>
              <a:rPr lang="en-US" sz="2000" b="1" dirty="0">
                <a:gradFill flip="none" rotWithShape="1">
                  <a:gsLst>
                    <a:gs pos="0">
                      <a:schemeClr val="tx1"/>
                    </a:gs>
                    <a:gs pos="100000">
                      <a:schemeClr val="tx1">
                        <a:lumMod val="75000"/>
                      </a:schemeClr>
                    </a:gs>
                  </a:gsLst>
                  <a:lin ang="5580000" scaled="0"/>
                  <a:tileRect/>
                </a:gradFill>
              </a:rPr>
              <a:t>after every class period, or when cohorts change classrooms. </a:t>
            </a:r>
          </a:p>
          <a:p>
            <a:pPr fontAlgn="base">
              <a:lnSpc>
                <a:spcPct val="90000"/>
              </a:lnSpc>
              <a:buClr>
                <a:schemeClr val="tx1"/>
              </a:buClr>
            </a:pPr>
            <a:r>
              <a:rPr lang="en-US" sz="2000" dirty="0">
                <a:gradFill flip="none" rotWithShape="1">
                  <a:gsLst>
                    <a:gs pos="0">
                      <a:schemeClr val="tx1"/>
                    </a:gs>
                    <a:gs pos="100000">
                      <a:schemeClr val="tx1">
                        <a:lumMod val="75000"/>
                      </a:schemeClr>
                    </a:gs>
                  </a:gsLst>
                  <a:lin ang="5580000" scaled="0"/>
                  <a:tileRect/>
                </a:gradFill>
              </a:rPr>
              <a:t>Playground structures will continue to undergo normal routine cleaning</a:t>
            </a:r>
          </a:p>
          <a:p>
            <a:pPr fontAlgn="base">
              <a:lnSpc>
                <a:spcPct val="90000"/>
              </a:lnSpc>
              <a:buClr>
                <a:schemeClr val="tx1"/>
              </a:buClr>
            </a:pPr>
            <a:r>
              <a:rPr lang="en-US" sz="2000" dirty="0">
                <a:gradFill flip="none" rotWithShape="1">
                  <a:gsLst>
                    <a:gs pos="0">
                      <a:schemeClr val="tx1"/>
                    </a:gs>
                    <a:gs pos="100000">
                      <a:schemeClr val="tx1">
                        <a:lumMod val="75000"/>
                      </a:schemeClr>
                    </a:gs>
                  </a:gsLst>
                  <a:lin ang="5580000" scaled="0"/>
                  <a:tileRect/>
                </a:gradFill>
              </a:rPr>
              <a:t>We will ensure safe and correct use and storage of cleaning and disinfecting products (including storing products securely away from children and with adequate ventilation)  </a:t>
            </a:r>
          </a:p>
          <a:p>
            <a:pPr fontAlgn="base">
              <a:lnSpc>
                <a:spcPct val="90000"/>
              </a:lnSpc>
              <a:buClr>
                <a:schemeClr val="tx1"/>
              </a:buClr>
            </a:pPr>
            <a:r>
              <a:rPr lang="en-US" sz="2000" dirty="0">
                <a:gradFill flip="none" rotWithShape="1">
                  <a:gsLst>
                    <a:gs pos="0">
                      <a:schemeClr val="tx1"/>
                    </a:gs>
                    <a:gs pos="100000">
                      <a:schemeClr val="tx1">
                        <a:lumMod val="75000"/>
                      </a:schemeClr>
                    </a:gs>
                  </a:gsLst>
                  <a:lin ang="5580000" scaled="0"/>
                  <a:tileRect/>
                </a:gradFill>
              </a:rPr>
              <a:t>Each classroom will be supplied with: </a:t>
            </a:r>
            <a:r>
              <a:rPr lang="en-US" sz="2000" b="1" dirty="0">
                <a:gradFill flip="none" rotWithShape="1">
                  <a:gsLst>
                    <a:gs pos="0">
                      <a:schemeClr val="tx1"/>
                    </a:gs>
                    <a:gs pos="100000">
                      <a:schemeClr val="tx1">
                        <a:lumMod val="75000"/>
                      </a:schemeClr>
                    </a:gs>
                  </a:gsLst>
                  <a:lin ang="5580000" scaled="0"/>
                  <a:tileRect/>
                </a:gradFill>
              </a:rPr>
              <a:t>hand sanitizer, disposable gloves, disposable masks, EPA approved cleaning solution, tissues, paper towel, &amp; Lysol Wipes</a:t>
            </a:r>
          </a:p>
          <a:p>
            <a:pPr fontAlgn="base">
              <a:lnSpc>
                <a:spcPct val="90000"/>
              </a:lnSpc>
              <a:buClr>
                <a:schemeClr val="tx1"/>
              </a:buClr>
            </a:pPr>
            <a:r>
              <a:rPr lang="en-US" sz="2000" dirty="0">
                <a:gradFill flip="none" rotWithShape="1">
                  <a:gsLst>
                    <a:gs pos="0">
                      <a:schemeClr val="tx1"/>
                    </a:gs>
                    <a:gs pos="100000">
                      <a:schemeClr val="tx1">
                        <a:lumMod val="75000"/>
                      </a:schemeClr>
                    </a:gs>
                  </a:gsLst>
                  <a:lin ang="5580000" scaled="0"/>
                  <a:tileRect/>
                </a:gradFill>
              </a:rPr>
              <a:t>Signs and reminders will be placed throughout the building and in bathrooms reminding students to wash their hands properly </a:t>
            </a:r>
          </a:p>
          <a:p>
            <a:pPr fontAlgn="base">
              <a:lnSpc>
                <a:spcPct val="90000"/>
              </a:lnSpc>
              <a:buClr>
                <a:schemeClr val="tx1"/>
              </a:buClr>
            </a:pPr>
            <a:r>
              <a:rPr lang="en-US" sz="2000" dirty="0">
                <a:gradFill flip="none" rotWithShape="1">
                  <a:gsLst>
                    <a:gs pos="0">
                      <a:schemeClr val="tx1"/>
                    </a:gs>
                    <a:gs pos="100000">
                      <a:schemeClr val="tx1">
                        <a:lumMod val="75000"/>
                      </a:schemeClr>
                    </a:gs>
                  </a:gsLst>
                  <a:lin ang="5580000" scaled="0"/>
                  <a:tileRect/>
                </a:gradFill>
              </a:rPr>
              <a:t>Early Childhood classrooms will continue to follow </a:t>
            </a:r>
            <a:r>
              <a:rPr lang="en-US" sz="2000" b="1" dirty="0">
                <a:gradFill flip="none" rotWithShape="1">
                  <a:gsLst>
                    <a:gs pos="0">
                      <a:schemeClr val="tx1"/>
                    </a:gs>
                    <a:gs pos="100000">
                      <a:schemeClr val="tx1">
                        <a:lumMod val="75000"/>
                      </a:schemeClr>
                    </a:gs>
                  </a:gsLst>
                  <a:lin ang="5580000" scaled="0"/>
                  <a:tileRect/>
                </a:gradFill>
              </a:rPr>
              <a:t>LARA</a:t>
            </a:r>
            <a:r>
              <a:rPr lang="en-US" sz="2000" dirty="0">
                <a:gradFill flip="none" rotWithShape="1">
                  <a:gsLst>
                    <a:gs pos="0">
                      <a:schemeClr val="tx1"/>
                    </a:gs>
                    <a:gs pos="100000">
                      <a:schemeClr val="tx1">
                        <a:lumMod val="75000"/>
                      </a:schemeClr>
                    </a:gs>
                  </a:gsLst>
                  <a:lin ang="5580000" scaled="0"/>
                  <a:tileRect/>
                </a:gradFill>
              </a:rPr>
              <a:t> guidelines for cleaning and sanitizing </a:t>
            </a:r>
          </a:p>
          <a:p>
            <a:pPr fontAlgn="base">
              <a:lnSpc>
                <a:spcPct val="90000"/>
              </a:lnSpc>
              <a:buClr>
                <a:schemeClr val="tx1"/>
              </a:buClr>
            </a:pPr>
            <a:endParaRPr lang="en-US" sz="900" dirty="0">
              <a:gradFill flip="none" rotWithShape="1">
                <a:gsLst>
                  <a:gs pos="0">
                    <a:schemeClr val="tx1"/>
                  </a:gs>
                  <a:gs pos="100000">
                    <a:schemeClr val="tx1">
                      <a:lumMod val="75000"/>
                    </a:schemeClr>
                  </a:gs>
                </a:gsLst>
                <a:lin ang="5580000" scaled="0"/>
                <a:tileRect/>
              </a:gradFill>
            </a:endParaRPr>
          </a:p>
          <a:p>
            <a:pPr fontAlgn="base">
              <a:lnSpc>
                <a:spcPct val="90000"/>
              </a:lnSpc>
              <a:buClr>
                <a:schemeClr val="tx1"/>
              </a:buClr>
            </a:pPr>
            <a:endParaRPr lang="en-US" sz="900" dirty="0">
              <a:gradFill flip="none" rotWithShape="1">
                <a:gsLst>
                  <a:gs pos="0">
                    <a:schemeClr val="tx1"/>
                  </a:gs>
                  <a:gs pos="100000">
                    <a:schemeClr val="tx1">
                      <a:lumMod val="75000"/>
                    </a:schemeClr>
                  </a:gs>
                </a:gsLst>
                <a:lin ang="5580000" scaled="0"/>
                <a:tileRect/>
              </a:gradFill>
            </a:endParaRPr>
          </a:p>
          <a:p>
            <a:pPr fontAlgn="base">
              <a:lnSpc>
                <a:spcPct val="90000"/>
              </a:lnSpc>
              <a:buClr>
                <a:schemeClr val="tx1"/>
              </a:buClr>
            </a:pPr>
            <a:endParaRPr lang="en-US" sz="900" dirty="0">
              <a:gradFill flip="none" rotWithShape="1">
                <a:gsLst>
                  <a:gs pos="0">
                    <a:schemeClr val="tx1"/>
                  </a:gs>
                  <a:gs pos="100000">
                    <a:schemeClr val="tx1">
                      <a:lumMod val="75000"/>
                    </a:schemeClr>
                  </a:gs>
                </a:gsLst>
                <a:lin ang="5580000" scaled="0"/>
                <a:tileRect/>
              </a:gradFill>
            </a:endParaRPr>
          </a:p>
          <a:p>
            <a:pPr>
              <a:lnSpc>
                <a:spcPct val="90000"/>
              </a:lnSpc>
              <a:buClr>
                <a:schemeClr val="tx1"/>
              </a:buClr>
            </a:pPr>
            <a:endParaRPr lang="en-US" sz="900" dirty="0">
              <a:gradFill flip="none" rotWithShape="1">
                <a:gsLst>
                  <a:gs pos="0">
                    <a:schemeClr val="tx1"/>
                  </a:gs>
                  <a:gs pos="100000">
                    <a:schemeClr val="tx1">
                      <a:lumMod val="75000"/>
                    </a:schemeClr>
                  </a:gs>
                </a:gsLst>
                <a:lin ang="5580000" scaled="0"/>
                <a:tileRect/>
              </a:gradFill>
            </a:endParaRPr>
          </a:p>
        </p:txBody>
      </p:sp>
      <p:pic>
        <p:nvPicPr>
          <p:cNvPr id="2052" name="Picture 4" descr="EPA-registered cleaning products for killing coronavirus on ...">
            <a:extLst>
              <a:ext uri="{FF2B5EF4-FFF2-40B4-BE49-F238E27FC236}">
                <a16:creationId xmlns:a16="http://schemas.microsoft.com/office/drawing/2014/main" id="{88FF92BC-68B0-4A8C-9A95-E611670A2C3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500" r="11600" b="4"/>
          <a:stretch/>
        </p:blipFill>
        <p:spPr bwMode="auto">
          <a:xfrm>
            <a:off x="7620351" y="2286000"/>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DA issues warning against hand sanitizers with methanol - CNN">
            <a:extLst>
              <a:ext uri="{FF2B5EF4-FFF2-40B4-BE49-F238E27FC236}">
                <a16:creationId xmlns:a16="http://schemas.microsoft.com/office/drawing/2014/main" id="{FEDDEF17-3E7B-432C-B6DC-C173544A849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5706" r="28293" b="-1"/>
          <a:stretch/>
        </p:blipFill>
        <p:spPr bwMode="auto">
          <a:xfrm>
            <a:off x="9906000" y="2286000"/>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ow to select and use electrostatic spray technology for cleaning ...">
            <a:extLst>
              <a:ext uri="{FF2B5EF4-FFF2-40B4-BE49-F238E27FC236}">
                <a16:creationId xmlns:a16="http://schemas.microsoft.com/office/drawing/2014/main" id="{404FBA05-18CE-45A5-9F41-A10808BF29B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4005" r="1" b="1"/>
          <a:stretch/>
        </p:blipFill>
        <p:spPr bwMode="auto">
          <a:xfrm>
            <a:off x="7620351" y="4572000"/>
            <a:ext cx="4571649" cy="22860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78BD313A-6E44-4A3D-8674-8B0A43132393}"/>
              </a:ext>
            </a:extLst>
          </p:cNvPr>
          <p:cNvSpPr>
            <a:spLocks noGrp="1"/>
          </p:cNvSpPr>
          <p:nvPr>
            <p:ph type="sldNum" sz="quarter" idx="12"/>
          </p:nvPr>
        </p:nvSpPr>
        <p:spPr>
          <a:xfrm>
            <a:off x="10514012" y="6217920"/>
            <a:ext cx="551167" cy="365125"/>
          </a:xfrm>
        </p:spPr>
        <p:txBody>
          <a:bodyPr vert="horz" lIns="91440" tIns="45720" rIns="91440" bIns="45720" rtlCol="0" anchor="ctr">
            <a:noAutofit/>
          </a:bodyPr>
          <a:lstStyle/>
          <a:p>
            <a:pPr defTabSz="914400">
              <a:spcAft>
                <a:spcPts val="600"/>
              </a:spcAft>
            </a:pPr>
            <a:fld id="{D57F1E4F-1CFF-5643-939E-217C01CDF565}" type="slidenum">
              <a:rPr lang="en-US" sz="2000">
                <a:solidFill>
                  <a:srgbClr val="FF0000"/>
                </a:solidFill>
              </a:rPr>
              <a:pPr defTabSz="914400">
                <a:spcAft>
                  <a:spcPts val="600"/>
                </a:spcAft>
              </a:pPr>
              <a:t>7</a:t>
            </a:fld>
            <a:endParaRPr lang="en-US" sz="2000" dirty="0">
              <a:solidFill>
                <a:srgbClr val="FF0000"/>
              </a:solidFill>
            </a:endParaRPr>
          </a:p>
        </p:txBody>
      </p:sp>
      <p:pic>
        <p:nvPicPr>
          <p:cNvPr id="6" name="Picture 5" descr="A close up of a sign&#10;&#10;Description automatically generated">
            <a:extLst>
              <a:ext uri="{FF2B5EF4-FFF2-40B4-BE49-F238E27FC236}">
                <a16:creationId xmlns:a16="http://schemas.microsoft.com/office/drawing/2014/main" id="{B3201821-F29C-4DC6-864B-DDE45D7A07C2}"/>
              </a:ext>
            </a:extLst>
          </p:cNvPr>
          <p:cNvPicPr>
            <a:picLocks noChangeAspect="1"/>
          </p:cNvPicPr>
          <p:nvPr/>
        </p:nvPicPr>
        <p:blipFill>
          <a:blip r:embed="rId7"/>
          <a:stretch>
            <a:fillRect/>
          </a:stretch>
        </p:blipFill>
        <p:spPr>
          <a:xfrm>
            <a:off x="11065179" y="6096132"/>
            <a:ext cx="1014501" cy="608700"/>
          </a:xfrm>
          <a:prstGeom prst="rect">
            <a:avLst/>
          </a:prstGeom>
          <a:solidFill>
            <a:schemeClr val="tx1"/>
          </a:solidFill>
        </p:spPr>
      </p:pic>
    </p:spTree>
    <p:extLst>
      <p:ext uri="{BB962C8B-B14F-4D97-AF65-F5344CB8AC3E}">
        <p14:creationId xmlns:p14="http://schemas.microsoft.com/office/powerpoint/2010/main" val="2513786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5E2B1-B312-4698-827E-DDB7F41C7B03}"/>
              </a:ext>
            </a:extLst>
          </p:cNvPr>
          <p:cNvSpPr>
            <a:spLocks noGrp="1"/>
          </p:cNvSpPr>
          <p:nvPr>
            <p:ph type="title"/>
          </p:nvPr>
        </p:nvSpPr>
        <p:spPr>
          <a:xfrm>
            <a:off x="178776" y="998002"/>
            <a:ext cx="9537772" cy="1420536"/>
          </a:xfrm>
        </p:spPr>
        <p:txBody>
          <a:bodyPr>
            <a:normAutofit fontScale="90000"/>
          </a:bodyPr>
          <a:lstStyle/>
          <a:p>
            <a:r>
              <a:rPr lang="en-US" sz="4400" b="1" dirty="0">
                <a:solidFill>
                  <a:schemeClr val="accent1">
                    <a:lumMod val="75000"/>
                  </a:schemeClr>
                </a:solidFill>
                <a:effectLst/>
              </a:rPr>
              <a:t>Spacing, movement, &amp; access </a:t>
            </a:r>
            <a:br>
              <a:rPr lang="en-US" sz="4000" b="1" dirty="0">
                <a:solidFill>
                  <a:srgbClr val="C00000"/>
                </a:solidFill>
                <a:effectLst/>
              </a:rPr>
            </a:br>
            <a:br>
              <a:rPr lang="en-US" sz="9600" b="1" dirty="0">
                <a:solidFill>
                  <a:srgbClr val="C00000"/>
                </a:solidFill>
                <a:effectLst/>
              </a:rPr>
            </a:br>
            <a:endParaRPr lang="en-US" dirty="0"/>
          </a:p>
        </p:txBody>
      </p:sp>
      <p:sp>
        <p:nvSpPr>
          <p:cNvPr id="3" name="Slide Number Placeholder 2">
            <a:extLst>
              <a:ext uri="{FF2B5EF4-FFF2-40B4-BE49-F238E27FC236}">
                <a16:creationId xmlns:a16="http://schemas.microsoft.com/office/drawing/2014/main" id="{0DC55AC5-1451-46B9-90AF-0BE3BB9C49D6}"/>
              </a:ext>
            </a:extLst>
          </p:cNvPr>
          <p:cNvSpPr>
            <a:spLocks noGrp="1"/>
          </p:cNvSpPr>
          <p:nvPr>
            <p:ph type="sldNum" sz="quarter" idx="12"/>
          </p:nvPr>
        </p:nvSpPr>
        <p:spPr>
          <a:xfrm>
            <a:off x="10514012" y="5883275"/>
            <a:ext cx="551167" cy="365125"/>
          </a:xfrm>
        </p:spPr>
        <p:txBody>
          <a:bodyPr/>
          <a:lstStyle/>
          <a:p>
            <a:fld id="{D57F1E4F-1CFF-5643-939E-217C01CDF565}" type="slidenum">
              <a:rPr lang="en-US" sz="2000" smtClean="0">
                <a:solidFill>
                  <a:srgbClr val="FF0000"/>
                </a:solidFill>
              </a:rPr>
              <a:pPr/>
              <a:t>8</a:t>
            </a:fld>
            <a:endParaRPr lang="en-US" sz="2000" dirty="0">
              <a:solidFill>
                <a:srgbClr val="FF0000"/>
              </a:solidFill>
            </a:endParaRPr>
          </a:p>
        </p:txBody>
      </p:sp>
      <p:sp>
        <p:nvSpPr>
          <p:cNvPr id="9" name="TextBox 8">
            <a:extLst>
              <a:ext uri="{FF2B5EF4-FFF2-40B4-BE49-F238E27FC236}">
                <a16:creationId xmlns:a16="http://schemas.microsoft.com/office/drawing/2014/main" id="{F70D1052-42E0-46A6-B89F-1FCA81DABB95}"/>
              </a:ext>
            </a:extLst>
          </p:cNvPr>
          <p:cNvSpPr txBox="1"/>
          <p:nvPr/>
        </p:nvSpPr>
        <p:spPr>
          <a:xfrm>
            <a:off x="164537" y="1211137"/>
            <a:ext cx="7453665" cy="5262979"/>
          </a:xfrm>
          <a:prstGeom prst="rect">
            <a:avLst/>
          </a:prstGeom>
          <a:noFill/>
        </p:spPr>
        <p:txBody>
          <a:bodyPr wrap="square" rtlCol="0">
            <a:spAutoFit/>
          </a:bodyPr>
          <a:lstStyle/>
          <a:p>
            <a:pPr marL="285750" indent="-285750">
              <a:buFont typeface="Arial" panose="020B0604020202020204" pitchFamily="34" charset="0"/>
              <a:buChar char="•"/>
            </a:pPr>
            <a:r>
              <a:rPr lang="en-US" sz="1600" dirty="0"/>
              <a:t>Individual classrooms have been limited to 23 students or less </a:t>
            </a:r>
            <a:r>
              <a:rPr lang="en-US" sz="1600" b="1" u="sng" dirty="0"/>
              <a:t>(most classrooms are capped at 20 or less)</a:t>
            </a:r>
            <a:r>
              <a:rPr lang="en-US" sz="1600" u="sng" dirty="0"/>
              <a:t> </a:t>
            </a:r>
            <a:r>
              <a:rPr lang="en-US" sz="1600" dirty="0"/>
              <a:t>to provide for proper social distancing between students.  </a:t>
            </a:r>
          </a:p>
          <a:p>
            <a:pPr marL="285750" indent="-285750">
              <a:buFont typeface="Arial" panose="020B0604020202020204" pitchFamily="34" charset="0"/>
              <a:buChar char="•"/>
            </a:pPr>
            <a:r>
              <a:rPr lang="en-US" sz="1600" dirty="0"/>
              <a:t>Seats will be spread out as far as feasible</a:t>
            </a:r>
          </a:p>
          <a:p>
            <a:pPr marL="285750" indent="-285750">
              <a:buFont typeface="Arial" panose="020B0604020202020204" pitchFamily="34" charset="0"/>
              <a:buChar char="•"/>
            </a:pPr>
            <a:r>
              <a:rPr lang="en-US" sz="1600" b="1" dirty="0"/>
              <a:t>Plexiglass will be added to tables to separate students and provide a sneeze guard in our early school, science lab, and our classrooms utilizing tables (vs. desks)</a:t>
            </a:r>
          </a:p>
          <a:p>
            <a:pPr marL="285750" indent="-285750" fontAlgn="base">
              <a:buFont typeface="Arial" panose="020B0604020202020204" pitchFamily="34" charset="0"/>
              <a:buChar char="•"/>
            </a:pPr>
            <a:r>
              <a:rPr lang="en-US" sz="1600" b="1" dirty="0"/>
              <a:t>Markings will be placed on the floors </a:t>
            </a:r>
            <a:r>
              <a:rPr lang="en-US" sz="1600" dirty="0"/>
              <a:t>to indicate where students should stand in line or while waiting to get into a classroom </a:t>
            </a:r>
          </a:p>
          <a:p>
            <a:pPr marL="285750" indent="-285750" fontAlgn="base">
              <a:buFont typeface="Arial" panose="020B0604020202020204" pitchFamily="34" charset="0"/>
              <a:buChar char="•"/>
            </a:pPr>
            <a:r>
              <a:rPr lang="en-US" sz="1600" dirty="0"/>
              <a:t>Specials teachers may travel to homerooms to minimize student movement throughout the building.</a:t>
            </a:r>
          </a:p>
          <a:p>
            <a:pPr marL="285750" indent="-285750" fontAlgn="base">
              <a:buFont typeface="Arial" panose="020B0604020202020204" pitchFamily="34" charset="0"/>
              <a:buChar char="•"/>
            </a:pPr>
            <a:r>
              <a:rPr lang="en-US" sz="1600" dirty="0"/>
              <a:t>Gym class will be held outside whenever possible </a:t>
            </a:r>
          </a:p>
          <a:p>
            <a:pPr marL="285750" indent="-285750" fontAlgn="base">
              <a:buFont typeface="Arial" panose="020B0604020202020204" pitchFamily="34" charset="0"/>
              <a:buChar char="•"/>
            </a:pPr>
            <a:r>
              <a:rPr lang="en-US" sz="1600" dirty="0"/>
              <a:t>We will limit the sharing of any school supplies</a:t>
            </a:r>
          </a:p>
          <a:p>
            <a:pPr marL="285750" indent="-285750" fontAlgn="base">
              <a:buFont typeface="Arial" panose="020B0604020202020204" pitchFamily="34" charset="0"/>
              <a:buChar char="•"/>
            </a:pPr>
            <a:r>
              <a:rPr lang="en-US" sz="1600" dirty="0"/>
              <a:t>Our Academy will be released from class in a staggered manner to help hallway congestion</a:t>
            </a:r>
          </a:p>
          <a:p>
            <a:pPr marL="285750" indent="-285750" fontAlgn="base">
              <a:buFont typeface="Arial" panose="020B0604020202020204" pitchFamily="34" charset="0"/>
              <a:buChar char="•"/>
            </a:pPr>
            <a:r>
              <a:rPr lang="en-US" sz="1600" dirty="0"/>
              <a:t>The lunchroom will have one grade level per day, per lunch period.</a:t>
            </a:r>
          </a:p>
          <a:p>
            <a:pPr marL="285750" indent="-285750" fontAlgn="base">
              <a:buFont typeface="Arial" panose="020B0604020202020204" pitchFamily="34" charset="0"/>
              <a:buChar char="•"/>
            </a:pPr>
            <a:r>
              <a:rPr lang="en-US" sz="1600" dirty="0"/>
              <a:t>Students will eat in their classrooms most days. </a:t>
            </a:r>
          </a:p>
          <a:p>
            <a:pPr marL="285750" indent="-285750" fontAlgn="base">
              <a:buFont typeface="Arial" panose="020B0604020202020204" pitchFamily="34" charset="0"/>
              <a:buChar char="•"/>
            </a:pPr>
            <a:r>
              <a:rPr lang="en-US" sz="1600" dirty="0"/>
              <a:t>Drinking fountains will not be accessible, only the </a:t>
            </a:r>
            <a:r>
              <a:rPr lang="en-US" sz="1600" b="1" i="1" dirty="0"/>
              <a:t>bottle-filling stations </a:t>
            </a:r>
            <a:r>
              <a:rPr lang="en-US" sz="1600" dirty="0"/>
              <a:t>will be accessible</a:t>
            </a:r>
          </a:p>
          <a:p>
            <a:pPr marL="285750" indent="-285750" fontAlgn="base">
              <a:buFont typeface="Arial" panose="020B0604020202020204" pitchFamily="34" charset="0"/>
              <a:buChar char="•"/>
            </a:pPr>
            <a:r>
              <a:rPr lang="en-US" sz="1600" dirty="0"/>
              <a:t>At recess students may only be in </a:t>
            </a:r>
            <a:r>
              <a:rPr lang="en-US" sz="1600" b="1" dirty="0"/>
              <a:t>one of four quadrants </a:t>
            </a:r>
            <a:r>
              <a:rPr lang="en-US" sz="1600" dirty="0"/>
              <a:t>outside with members of their grade level/cohort</a:t>
            </a:r>
          </a:p>
        </p:txBody>
      </p:sp>
      <p:pic>
        <p:nvPicPr>
          <p:cNvPr id="5" name="Picture 4" descr="A close up of a sign&#10;&#10;Description automatically generated">
            <a:extLst>
              <a:ext uri="{FF2B5EF4-FFF2-40B4-BE49-F238E27FC236}">
                <a16:creationId xmlns:a16="http://schemas.microsoft.com/office/drawing/2014/main" id="{3EEA4883-F486-4E6F-9F85-BC597EFE2D9B}"/>
              </a:ext>
            </a:extLst>
          </p:cNvPr>
          <p:cNvPicPr>
            <a:picLocks noChangeAspect="1"/>
          </p:cNvPicPr>
          <p:nvPr/>
        </p:nvPicPr>
        <p:blipFill>
          <a:blip r:embed="rId2"/>
          <a:stretch>
            <a:fillRect/>
          </a:stretch>
        </p:blipFill>
        <p:spPr>
          <a:xfrm>
            <a:off x="11065179" y="5791782"/>
            <a:ext cx="1014501" cy="608700"/>
          </a:xfrm>
          <a:prstGeom prst="rect">
            <a:avLst/>
          </a:prstGeom>
          <a:solidFill>
            <a:schemeClr val="tx1"/>
          </a:solidFill>
        </p:spPr>
      </p:pic>
      <p:pic>
        <p:nvPicPr>
          <p:cNvPr id="1026" name="Picture 2">
            <a:extLst>
              <a:ext uri="{FF2B5EF4-FFF2-40B4-BE49-F238E27FC236}">
                <a16:creationId xmlns:a16="http://schemas.microsoft.com/office/drawing/2014/main" id="{3109487C-F5B7-4850-A630-35B7ABADC3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6259" y="524893"/>
            <a:ext cx="1488008" cy="14880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B9D13B4-E5A8-4C7C-B0B5-B68E058E0E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39455" y="540234"/>
            <a:ext cx="1488008" cy="148800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2B6CC3F2-EBD6-47A8-A71F-5369735AD4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06259" y="2197895"/>
            <a:ext cx="1488008" cy="148800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96E71D79-D90B-4D66-8FE8-1BD9872287E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67933" y="2212134"/>
            <a:ext cx="1459530" cy="145953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Elkay EMASMB EZH2O Mechanical Surface Mount with Battery-Powered Visual Monitor">
            <a:extLst>
              <a:ext uri="{FF2B5EF4-FFF2-40B4-BE49-F238E27FC236}">
                <a16:creationId xmlns:a16="http://schemas.microsoft.com/office/drawing/2014/main" id="{50B50A15-B220-4676-B8D7-F713869D5DF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84994" y="3900384"/>
            <a:ext cx="1459530" cy="1459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202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A7FFB-A479-4D72-AB78-10001F274232}"/>
              </a:ext>
            </a:extLst>
          </p:cNvPr>
          <p:cNvSpPr>
            <a:spLocks noGrp="1"/>
          </p:cNvSpPr>
          <p:nvPr>
            <p:ph type="title"/>
          </p:nvPr>
        </p:nvSpPr>
        <p:spPr>
          <a:xfrm>
            <a:off x="965645" y="277715"/>
            <a:ext cx="7358450" cy="1905000"/>
          </a:xfrm>
        </p:spPr>
        <p:txBody>
          <a:bodyPr vert="horz" lIns="91440" tIns="45720" rIns="91440" bIns="45720" rtlCol="0" anchor="ctr">
            <a:normAutofit/>
          </a:bodyPr>
          <a:lstStyle/>
          <a:p>
            <a:r>
              <a:rPr lang="en-US" sz="3200" b="1" dirty="0">
                <a:solidFill>
                  <a:srgbClr val="FF0000"/>
                </a:solidFill>
              </a:rPr>
              <a:t>Drop Off &amp; Pick Up Procedures</a:t>
            </a:r>
            <a:br>
              <a:rPr lang="en-US" sz="3200" dirty="0">
                <a:gradFill flip="none" rotWithShape="1">
                  <a:gsLst>
                    <a:gs pos="0">
                      <a:schemeClr val="tx1"/>
                    </a:gs>
                    <a:gs pos="100000">
                      <a:schemeClr val="tx1">
                        <a:lumMod val="65000"/>
                      </a:schemeClr>
                    </a:gs>
                  </a:gsLst>
                  <a:lin ang="5580000" scaled="0"/>
                  <a:tileRect/>
                </a:gradFill>
              </a:rPr>
            </a:br>
            <a:endParaRPr lang="en-US" sz="3200" dirty="0">
              <a:gradFill flip="none" rotWithShape="1">
                <a:gsLst>
                  <a:gs pos="0">
                    <a:schemeClr val="tx1"/>
                  </a:gs>
                  <a:gs pos="100000">
                    <a:schemeClr val="tx1">
                      <a:lumMod val="65000"/>
                    </a:schemeClr>
                  </a:gs>
                </a:gsLst>
                <a:lin ang="5580000" scaled="0"/>
                <a:tileRect/>
              </a:gradFill>
            </a:endParaRPr>
          </a:p>
        </p:txBody>
      </p:sp>
      <p:sp>
        <p:nvSpPr>
          <p:cNvPr id="4" name="Text Placeholder 3">
            <a:extLst>
              <a:ext uri="{FF2B5EF4-FFF2-40B4-BE49-F238E27FC236}">
                <a16:creationId xmlns:a16="http://schemas.microsoft.com/office/drawing/2014/main" id="{515E17F1-D80F-47D8-B97E-A84B0E27B3B3}"/>
              </a:ext>
            </a:extLst>
          </p:cNvPr>
          <p:cNvSpPr>
            <a:spLocks noGrp="1"/>
          </p:cNvSpPr>
          <p:nvPr>
            <p:ph type="body" sz="half" idx="2"/>
          </p:nvPr>
        </p:nvSpPr>
        <p:spPr>
          <a:xfrm>
            <a:off x="965645" y="1587245"/>
            <a:ext cx="6750771" cy="4341048"/>
          </a:xfrm>
        </p:spPr>
        <p:txBody>
          <a:bodyPr vert="horz" lIns="91440" tIns="45720" rIns="91440" bIns="45720" rtlCol="0" anchor="t">
            <a:normAutofit fontScale="92500" lnSpcReduction="20000"/>
          </a:bodyPr>
          <a:lstStyle/>
          <a:p>
            <a:pPr marL="171450" indent="-171450">
              <a:lnSpc>
                <a:spcPct val="90000"/>
              </a:lnSpc>
              <a:buClr>
                <a:schemeClr val="tx1"/>
              </a:buClr>
              <a:buFont typeface="Arial"/>
              <a:buChar char="•"/>
            </a:pPr>
            <a:r>
              <a:rPr lang="en-US" sz="2600" b="1" dirty="0">
                <a:gradFill flip="none" rotWithShape="1">
                  <a:gsLst>
                    <a:gs pos="0">
                      <a:schemeClr val="tx1"/>
                    </a:gs>
                    <a:gs pos="100000">
                      <a:schemeClr val="tx1">
                        <a:lumMod val="75000"/>
                      </a:schemeClr>
                    </a:gs>
                  </a:gsLst>
                  <a:lin ang="5580000" scaled="0"/>
                  <a:tileRect/>
                </a:gradFill>
              </a:rPr>
              <a:t>Detailed</a:t>
            </a:r>
            <a:r>
              <a:rPr lang="en-US" sz="2600" dirty="0">
                <a:gradFill flip="none" rotWithShape="1">
                  <a:gsLst>
                    <a:gs pos="0">
                      <a:schemeClr val="tx1"/>
                    </a:gs>
                    <a:gs pos="100000">
                      <a:schemeClr val="tx1">
                        <a:lumMod val="75000"/>
                      </a:schemeClr>
                    </a:gs>
                  </a:gsLst>
                  <a:lin ang="5580000" scaled="0"/>
                  <a:tileRect/>
                </a:gradFill>
              </a:rPr>
              <a:t> drop off and pick up procedures and protocols will be shared closer to the start of the school year in an email (i.e. which grade levels will enter through which doors)</a:t>
            </a:r>
          </a:p>
          <a:p>
            <a:pPr marL="171450" indent="-171450">
              <a:lnSpc>
                <a:spcPct val="90000"/>
              </a:lnSpc>
              <a:buClr>
                <a:schemeClr val="tx1"/>
              </a:buClr>
              <a:buFont typeface="Arial"/>
              <a:buChar char="•"/>
            </a:pPr>
            <a:r>
              <a:rPr lang="en-US" sz="2600" dirty="0">
                <a:gradFill flip="none" rotWithShape="1">
                  <a:gsLst>
                    <a:gs pos="0">
                      <a:schemeClr val="tx1"/>
                    </a:gs>
                    <a:gs pos="100000">
                      <a:schemeClr val="tx1">
                        <a:lumMod val="75000"/>
                      </a:schemeClr>
                    </a:gs>
                  </a:gsLst>
                  <a:lin ang="5580000" scaled="0"/>
                  <a:tileRect/>
                </a:gradFill>
              </a:rPr>
              <a:t>Students are to report </a:t>
            </a:r>
            <a:r>
              <a:rPr lang="en-US" sz="2600" b="1" dirty="0">
                <a:gradFill flip="none" rotWithShape="1">
                  <a:gsLst>
                    <a:gs pos="0">
                      <a:schemeClr val="tx1"/>
                    </a:gs>
                    <a:gs pos="100000">
                      <a:schemeClr val="tx1">
                        <a:lumMod val="75000"/>
                      </a:schemeClr>
                    </a:gs>
                  </a:gsLst>
                  <a:lin ang="5580000" scaled="0"/>
                  <a:tileRect/>
                </a:gradFill>
              </a:rPr>
              <a:t>directly to their classrooms</a:t>
            </a:r>
          </a:p>
          <a:p>
            <a:pPr marL="171450" indent="-171450">
              <a:lnSpc>
                <a:spcPct val="90000"/>
              </a:lnSpc>
              <a:buClr>
                <a:schemeClr val="tx1"/>
              </a:buClr>
              <a:buFont typeface="Arial"/>
              <a:buChar char="•"/>
            </a:pPr>
            <a:r>
              <a:rPr lang="en-US" sz="2600" b="1" dirty="0">
                <a:gradFill flip="none" rotWithShape="1">
                  <a:gsLst>
                    <a:gs pos="0">
                      <a:schemeClr val="tx1"/>
                    </a:gs>
                    <a:gs pos="100000">
                      <a:schemeClr val="tx1">
                        <a:lumMod val="75000"/>
                      </a:schemeClr>
                    </a:gs>
                  </a:gsLst>
                  <a:lin ang="5580000" scaled="0"/>
                  <a:tileRect/>
                </a:gradFill>
              </a:rPr>
              <a:t>Any parent or guest entering the building at drop-off must complete our </a:t>
            </a:r>
            <a:r>
              <a:rPr lang="en-US" sz="2600" b="1" u="sng" dirty="0">
                <a:gradFill flip="none" rotWithShape="1">
                  <a:gsLst>
                    <a:gs pos="0">
                      <a:schemeClr val="tx1"/>
                    </a:gs>
                    <a:gs pos="100000">
                      <a:schemeClr val="tx1">
                        <a:lumMod val="75000"/>
                      </a:schemeClr>
                    </a:gs>
                  </a:gsLst>
                  <a:lin ang="5580000" scaled="0"/>
                  <a:tileRect/>
                </a:gradFill>
              </a:rPr>
              <a:t>screening protocol</a:t>
            </a:r>
          </a:p>
          <a:p>
            <a:pPr marL="171450" indent="-171450">
              <a:lnSpc>
                <a:spcPct val="90000"/>
              </a:lnSpc>
              <a:buClr>
                <a:schemeClr val="tx1"/>
              </a:buClr>
              <a:buFont typeface="Arial"/>
              <a:buChar char="•"/>
            </a:pPr>
            <a:r>
              <a:rPr lang="en-US" sz="2600" dirty="0">
                <a:gradFill flip="none" rotWithShape="1">
                  <a:gsLst>
                    <a:gs pos="0">
                      <a:schemeClr val="tx1"/>
                    </a:gs>
                    <a:gs pos="100000">
                      <a:schemeClr val="tx1">
                        <a:lumMod val="75000"/>
                      </a:schemeClr>
                    </a:gs>
                  </a:gsLst>
                  <a:lin ang="5580000" scaled="0"/>
                  <a:tileRect/>
                </a:gradFill>
              </a:rPr>
              <a:t>Students may not arrive and enter the building earlier than 7:50 a.m.</a:t>
            </a:r>
          </a:p>
          <a:p>
            <a:pPr marL="171450" indent="-171450">
              <a:lnSpc>
                <a:spcPct val="90000"/>
              </a:lnSpc>
              <a:buClr>
                <a:schemeClr val="tx1"/>
              </a:buClr>
              <a:buFont typeface="Arial"/>
              <a:buChar char="•"/>
            </a:pPr>
            <a:r>
              <a:rPr lang="en-US" sz="2600" dirty="0">
                <a:gradFill flip="none" rotWithShape="1">
                  <a:gsLst>
                    <a:gs pos="0">
                      <a:schemeClr val="tx1"/>
                    </a:gs>
                    <a:gs pos="100000">
                      <a:schemeClr val="tx1">
                        <a:lumMod val="75000"/>
                      </a:schemeClr>
                    </a:gs>
                  </a:gsLst>
                  <a:lin ang="5580000" scaled="0"/>
                  <a:tileRect/>
                </a:gradFill>
              </a:rPr>
              <a:t>Parents and students are asked to not gather anywhere on campus before or after school </a:t>
            </a:r>
          </a:p>
          <a:p>
            <a:pPr>
              <a:lnSpc>
                <a:spcPct val="90000"/>
              </a:lnSpc>
              <a:buClr>
                <a:schemeClr val="tx1"/>
              </a:buClr>
              <a:buFont typeface="Arial"/>
              <a:buChar char="•"/>
            </a:pPr>
            <a:endParaRPr lang="en-US" sz="1700" dirty="0">
              <a:gradFill flip="none" rotWithShape="1">
                <a:gsLst>
                  <a:gs pos="0">
                    <a:schemeClr val="tx1"/>
                  </a:gs>
                  <a:gs pos="100000">
                    <a:schemeClr val="tx1">
                      <a:lumMod val="75000"/>
                    </a:schemeClr>
                  </a:gs>
                </a:gsLst>
                <a:lin ang="5580000" scaled="0"/>
                <a:tileRect/>
              </a:gradFill>
            </a:endParaRPr>
          </a:p>
        </p:txBody>
      </p:sp>
      <p:sp>
        <p:nvSpPr>
          <p:cNvPr id="5" name="Slide Number Placeholder 4">
            <a:extLst>
              <a:ext uri="{FF2B5EF4-FFF2-40B4-BE49-F238E27FC236}">
                <a16:creationId xmlns:a16="http://schemas.microsoft.com/office/drawing/2014/main" id="{BB76E335-1E52-41BD-9939-9018DA03BFB9}"/>
              </a:ext>
            </a:extLst>
          </p:cNvPr>
          <p:cNvSpPr>
            <a:spLocks noGrp="1"/>
          </p:cNvSpPr>
          <p:nvPr>
            <p:ph type="sldNum" sz="quarter" idx="12"/>
          </p:nvPr>
        </p:nvSpPr>
        <p:spPr>
          <a:xfrm>
            <a:off x="10514012" y="5883275"/>
            <a:ext cx="551167" cy="365125"/>
          </a:xfrm>
        </p:spPr>
        <p:txBody>
          <a:bodyPr vert="horz" lIns="91440" tIns="45720" rIns="91440" bIns="45720" rtlCol="0" anchor="ctr">
            <a:normAutofit/>
          </a:bodyPr>
          <a:lstStyle/>
          <a:p>
            <a:pPr defTabSz="914400">
              <a:spcAft>
                <a:spcPts val="600"/>
              </a:spcAft>
            </a:pPr>
            <a:fld id="{D57F1E4F-1CFF-5643-939E-217C01CDF565}" type="slidenum">
              <a:rPr lang="en-US" smtClean="0"/>
              <a:pPr defTabSz="914400">
                <a:spcAft>
                  <a:spcPts val="600"/>
                </a:spcAft>
              </a:pPr>
              <a:t>9</a:t>
            </a:fld>
            <a:endParaRPr lang="en-US"/>
          </a:p>
        </p:txBody>
      </p:sp>
      <p:pic>
        <p:nvPicPr>
          <p:cNvPr id="1028" name="Picture 4" descr="Manage the Student Drop-Off and Pickup Line - AmpliVox Sound ...">
            <a:extLst>
              <a:ext uri="{FF2B5EF4-FFF2-40B4-BE49-F238E27FC236}">
                <a16:creationId xmlns:a16="http://schemas.microsoft.com/office/drawing/2014/main" id="{46BCD5EF-2833-42E8-951E-C1A318841F9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568251" y="1751990"/>
            <a:ext cx="2183731" cy="3354019"/>
          </a:xfrm>
          <a:prstGeom prst="roundRect">
            <a:avLst>
              <a:gd name="adj" fmla="val 3517"/>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pic>
        <p:nvPicPr>
          <p:cNvPr id="8" name="Picture 7" descr="A close up of a sign&#10;&#10;Description automatically generated">
            <a:extLst>
              <a:ext uri="{FF2B5EF4-FFF2-40B4-BE49-F238E27FC236}">
                <a16:creationId xmlns:a16="http://schemas.microsoft.com/office/drawing/2014/main" id="{4DAD3DC6-7945-4A1D-9B2B-C3CBA258B908}"/>
              </a:ext>
            </a:extLst>
          </p:cNvPr>
          <p:cNvPicPr>
            <a:picLocks noChangeAspect="1"/>
          </p:cNvPicPr>
          <p:nvPr/>
        </p:nvPicPr>
        <p:blipFill>
          <a:blip r:embed="rId4"/>
          <a:stretch>
            <a:fillRect/>
          </a:stretch>
        </p:blipFill>
        <p:spPr>
          <a:xfrm>
            <a:off x="11065179" y="5766476"/>
            <a:ext cx="1014501" cy="608700"/>
          </a:xfrm>
          <a:prstGeom prst="rect">
            <a:avLst/>
          </a:prstGeom>
          <a:solidFill>
            <a:schemeClr val="tx1"/>
          </a:solidFill>
        </p:spPr>
      </p:pic>
    </p:spTree>
    <p:extLst>
      <p:ext uri="{BB962C8B-B14F-4D97-AF65-F5344CB8AC3E}">
        <p14:creationId xmlns:p14="http://schemas.microsoft.com/office/powerpoint/2010/main" val="27181130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5AD0B8"/>
      </a:accent1>
      <a:accent2>
        <a:srgbClr val="47BB7E"/>
      </a:accent2>
      <a:accent3>
        <a:srgbClr val="96CD4B"/>
      </a:accent3>
      <a:accent4>
        <a:srgbClr val="61C7DD"/>
      </a:accent4>
      <a:accent5>
        <a:srgbClr val="2495CF"/>
      </a:accent5>
      <a:accent6>
        <a:srgbClr val="5A74D1"/>
      </a:accent6>
      <a:hlink>
        <a:srgbClr val="72CEBB"/>
      </a:hlink>
      <a:folHlink>
        <a:srgbClr val="98E6D6"/>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12a85f15-c928-4f45-a1a5-a68e613be000" xsi:nil="true"/>
    <FolderType xmlns="12a85f15-c928-4f45-a1a5-a68e613be000" xsi:nil="true"/>
    <Owner xmlns="12a85f15-c928-4f45-a1a5-a68e613be000">
      <UserInfo>
        <DisplayName/>
        <AccountId xsi:nil="true"/>
        <AccountType/>
      </UserInfo>
    </Owner>
    <Teachers xmlns="12a85f15-c928-4f45-a1a5-a68e613be000">
      <UserInfo>
        <DisplayName/>
        <AccountId xsi:nil="true"/>
        <AccountType/>
      </UserInfo>
    </Teachers>
    <Self_Registration_Enabled0 xmlns="12a85f15-c928-4f45-a1a5-a68e613be000" xsi:nil="true"/>
    <AppVersion xmlns="12a85f15-c928-4f45-a1a5-a68e613be000" xsi:nil="true"/>
    <LMS_Mappings xmlns="12a85f15-c928-4f45-a1a5-a68e613be000" xsi:nil="true"/>
    <IsNotebookLocked xmlns="12a85f15-c928-4f45-a1a5-a68e613be000" xsi:nil="true"/>
    <NotebookType xmlns="12a85f15-c928-4f45-a1a5-a68e613be000" xsi:nil="true"/>
    <Students xmlns="12a85f15-c928-4f45-a1a5-a68e613be000">
      <UserInfo>
        <DisplayName/>
        <AccountId xsi:nil="true"/>
        <AccountType/>
      </UserInfo>
    </Students>
    <Math_Settings xmlns="12a85f15-c928-4f45-a1a5-a68e613be000" xsi:nil="true"/>
    <Self_Registration_Enabled xmlns="12a85f15-c928-4f45-a1a5-a68e613be000" xsi:nil="true"/>
    <Templates xmlns="12a85f15-c928-4f45-a1a5-a68e613be000" xsi:nil="true"/>
    <TeamsChannelId xmlns="12a85f15-c928-4f45-a1a5-a68e613be000" xsi:nil="true"/>
    <Student_Groups xmlns="12a85f15-c928-4f45-a1a5-a68e613be000">
      <UserInfo>
        <DisplayName/>
        <AccountId xsi:nil="true"/>
        <AccountType/>
      </UserInfo>
    </Student_Groups>
    <Is_Collaboration_Space_Locked xmlns="12a85f15-c928-4f45-a1a5-a68e613be000" xsi:nil="true"/>
    <Invited_Teachers xmlns="12a85f15-c928-4f45-a1a5-a68e613be000" xsi:nil="true"/>
    <CultureName xmlns="12a85f15-c928-4f45-a1a5-a68e613be000" xsi:nil="true"/>
    <Distribution_Groups xmlns="12a85f15-c928-4f45-a1a5-a68e613be000" xsi:nil="true"/>
    <Has_Teacher_Only_SectionGroup xmlns="12a85f15-c928-4f45-a1a5-a68e613be000" xsi:nil="true"/>
    <DefaultSectionNames xmlns="12a85f15-c928-4f45-a1a5-a68e613be000" xsi:nil="true"/>
    <Invited_Students xmlns="12a85f15-c928-4f45-a1a5-a68e613be00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FFD9D17304EF64DB70DFCC477F9CA2D" ma:contentTypeVersion="34" ma:contentTypeDescription="Create a new document." ma:contentTypeScope="" ma:versionID="5d2b58faec20211be4b7183f66d146e3">
  <xsd:schema xmlns:xsd="http://www.w3.org/2001/XMLSchema" xmlns:xs="http://www.w3.org/2001/XMLSchema" xmlns:p="http://schemas.microsoft.com/office/2006/metadata/properties" xmlns:ns3="8326b30a-9463-4b46-b309-08a4c3c3e204" xmlns:ns4="12a85f15-c928-4f45-a1a5-a68e613be000" targetNamespace="http://schemas.microsoft.com/office/2006/metadata/properties" ma:root="true" ma:fieldsID="5d91000301248b1db12878868a743ed5" ns3:_="" ns4:_="">
    <xsd:import namespace="8326b30a-9463-4b46-b309-08a4c3c3e204"/>
    <xsd:import namespace="12a85f15-c928-4f45-a1a5-a68e613be000"/>
    <xsd:element name="properties">
      <xsd:complexType>
        <xsd:sequence>
          <xsd:element name="documentManagement">
            <xsd:complexType>
              <xsd:all>
                <xsd:element ref="ns3:SharedWithUsers" minOccurs="0"/>
                <xsd:element ref="ns3:SharedWithDetails" minOccurs="0"/>
                <xsd:element ref="ns3:SharingHintHash" minOccurs="0"/>
                <xsd:element ref="ns4:NotebookType" minOccurs="0"/>
                <xsd:element ref="ns4:FolderType" minOccurs="0"/>
                <xsd:element ref="ns4:Owner" minOccurs="0"/>
                <xsd:element ref="ns4:DefaultSectionNames"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MediaServiceMetadata" minOccurs="0"/>
                <xsd:element ref="ns4:MediaServiceFastMetadata" minOccurs="0"/>
                <xsd:element ref="ns4:MediaServiceDateTaken"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CultureName" minOccurs="0"/>
                <xsd:element ref="ns4:TeamsChannelId" minOccurs="0"/>
                <xsd:element ref="ns4:Math_Settings" minOccurs="0"/>
                <xsd:element ref="ns4:Templates" minOccurs="0"/>
                <xsd:element ref="ns4:Distribution_Groups" minOccurs="0"/>
                <xsd:element ref="ns4:LMS_Mappings" minOccurs="0"/>
                <xsd:element ref="ns4:Self_Registration_Enabled0" minOccurs="0"/>
                <xsd:element ref="ns4:Is_Collaboration_Space_Locked" minOccurs="0"/>
                <xsd:element ref="ns4:IsNotebookLocked"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26b30a-9463-4b46-b309-08a4c3c3e20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a85f15-c928-4f45-a1a5-a68e613be000" elementFormDefault="qualified">
    <xsd:import namespace="http://schemas.microsoft.com/office/2006/documentManagement/types"/>
    <xsd:import namespace="http://schemas.microsoft.com/office/infopath/2007/PartnerControls"/>
    <xsd:element name="NotebookType" ma:index="11" nillable="true" ma:displayName="Notebook Typ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4" nillable="true" ma:displayName="Default Section Names" ma:internalName="DefaultSectionNames">
      <xsd:simpleType>
        <xsd:restriction base="dms:Note">
          <xsd:maxLength value="255"/>
        </xsd:restriction>
      </xsd:simpleType>
    </xsd:element>
    <xsd:element name="AppVersion" ma:index="15" nillable="true" ma:displayName="App Version" ma:internalName="AppVersion">
      <xsd:simpleType>
        <xsd:restriction base="dms:Text"/>
      </xsd:simpleType>
    </xsd:element>
    <xsd:element name="Teachers" ma:index="16"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7"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8"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19" nillable="true" ma:displayName="Invited Teachers" ma:internalName="Invited_Teachers">
      <xsd:simpleType>
        <xsd:restriction base="dms:Note">
          <xsd:maxLength value="255"/>
        </xsd:restriction>
      </xsd:simpleType>
    </xsd:element>
    <xsd:element name="Invited_Students" ma:index="20" nillable="true" ma:displayName="Invited Students" ma:internalName="Invited_Students">
      <xsd:simpleType>
        <xsd:restriction base="dms:Note">
          <xsd:maxLength value="255"/>
        </xsd:restriction>
      </xsd:simpleType>
    </xsd:element>
    <xsd:element name="Self_Registration_Enabled" ma:index="21" nillable="true" ma:displayName="Self_Registration_Enabled" ma:internalName="Self_Registration_Enabled">
      <xsd:simpleType>
        <xsd:restriction base="dms:Boolean"/>
      </xsd:simpleType>
    </xsd:element>
    <xsd:element name="Has_Teacher_Only_SectionGroup" ma:index="22" nillable="true" ma:displayName="Has Teacher Only SectionGroup" ma:internalName="Has_Teacher_Only_SectionGroup">
      <xsd:simpleType>
        <xsd:restriction base="dms:Boolean"/>
      </xsd:simpleType>
    </xsd:element>
    <xsd:element name="MediaServiceMetadata" ma:index="23" nillable="true" ma:displayName="MediaServiceMetadata" ma:description="" ma:hidden="true" ma:internalName="MediaServiceMetadata" ma:readOnly="true">
      <xsd:simpleType>
        <xsd:restriction base="dms:Note"/>
      </xsd:simpleType>
    </xsd:element>
    <xsd:element name="MediaServiceFastMetadata" ma:index="24" nillable="true" ma:displayName="MediaServiceFastMetadata" ma:description="" ma:hidden="true" ma:internalName="MediaServiceFastMetadata" ma:readOnly="true">
      <xsd:simpleType>
        <xsd:restriction base="dms:Note"/>
      </xsd:simpleType>
    </xsd:element>
    <xsd:element name="MediaServiceDateTaken" ma:index="25" nillable="true" ma:displayName="MediaServiceDateTaken" ma:hidden="true" ma:internalName="MediaServiceDateTaken" ma:readOnly="true">
      <xsd:simpleType>
        <xsd:restriction base="dms:Text"/>
      </xsd:simpleType>
    </xsd:element>
    <xsd:element name="MediaServiceAutoKeyPoints" ma:index="26" nillable="true" ma:displayName="MediaServiceAutoKeyPoints" ma:hidden="true" ma:internalName="MediaServiceAutoKeyPoints" ma:readOnly="true">
      <xsd:simpleType>
        <xsd:restriction base="dms:Note"/>
      </xsd:simpleType>
    </xsd:element>
    <xsd:element name="MediaServiceKeyPoints" ma:index="27" nillable="true" ma:displayName="KeyPoints" ma:internalName="MediaServiceKeyPoints" ma:readOnly="true">
      <xsd:simpleType>
        <xsd:restriction base="dms:Note">
          <xsd:maxLength value="255"/>
        </xsd:restriction>
      </xsd:simpleType>
    </xsd:element>
    <xsd:element name="MediaServiceAutoTags" ma:index="28" nillable="true" ma:displayName="Tags" ma:internalName="MediaServiceAutoTags" ma:readOnly="true">
      <xsd:simpleType>
        <xsd:restriction base="dms:Text"/>
      </xsd:simpleType>
    </xsd:element>
    <xsd:element name="MediaServiceOCR" ma:index="29" nillable="true" ma:displayName="Extracted Text" ma:internalName="MediaServiceOCR" ma:readOnly="true">
      <xsd:simpleType>
        <xsd:restriction base="dms:Note">
          <xsd:maxLength value="255"/>
        </xsd:restriction>
      </xsd:simpleType>
    </xsd:element>
    <xsd:element name="MediaServiceGenerationTime" ma:index="30" nillable="true" ma:displayName="MediaServiceGenerationTime" ma:hidden="true" ma:internalName="MediaServiceGenerationTime" ma:readOnly="true">
      <xsd:simpleType>
        <xsd:restriction base="dms:Text"/>
      </xsd:simpleType>
    </xsd:element>
    <xsd:element name="MediaServiceEventHashCode" ma:index="31" nillable="true" ma:displayName="MediaServiceEventHashCode" ma:hidden="true" ma:internalName="MediaServiceEventHashCode" ma:readOnly="true">
      <xsd:simpleType>
        <xsd:restriction base="dms:Text"/>
      </xsd:simpleType>
    </xsd:element>
    <xsd:element name="CultureName" ma:index="32" nillable="true" ma:displayName="Culture Name" ma:internalName="CultureName">
      <xsd:simpleType>
        <xsd:restriction base="dms:Text"/>
      </xsd:simpleType>
    </xsd:element>
    <xsd:element name="TeamsChannelId" ma:index="33" nillable="true" ma:displayName="Teams Channel Id" ma:internalName="TeamsChannelId">
      <xsd:simpleType>
        <xsd:restriction base="dms:Text"/>
      </xsd:simpleType>
    </xsd:element>
    <xsd:element name="Math_Settings" ma:index="34" nillable="true" ma:displayName="Math Settings" ma:internalName="Math_Settings">
      <xsd:simpleType>
        <xsd:restriction base="dms:Text"/>
      </xsd:simpleType>
    </xsd:element>
    <xsd:element name="Templates" ma:index="35" nillable="true" ma:displayName="Templates" ma:internalName="Templates">
      <xsd:simpleType>
        <xsd:restriction base="dms:Note">
          <xsd:maxLength value="255"/>
        </xsd:restriction>
      </xsd:simpleType>
    </xsd:element>
    <xsd:element name="Distribution_Groups" ma:index="36" nillable="true" ma:displayName="Distribution Groups" ma:internalName="Distribution_Groups">
      <xsd:simpleType>
        <xsd:restriction base="dms:Note">
          <xsd:maxLength value="255"/>
        </xsd:restriction>
      </xsd:simpleType>
    </xsd:element>
    <xsd:element name="LMS_Mappings" ma:index="37" nillable="true" ma:displayName="LMS Mappings" ma:internalName="LMS_Mappings">
      <xsd:simpleType>
        <xsd:restriction base="dms:Note">
          <xsd:maxLength value="255"/>
        </xsd:restriction>
      </xsd:simpleType>
    </xsd:element>
    <xsd:element name="Self_Registration_Enabled0" ma:index="38" nillable="true" ma:displayName="Self Registration Enabled" ma:internalName="Self_Registration_Enabled0">
      <xsd:simpleType>
        <xsd:restriction base="dms:Boolean"/>
      </xsd:simpleType>
    </xsd:element>
    <xsd:element name="Is_Collaboration_Space_Locked" ma:index="39" nillable="true" ma:displayName="Is Collaboration Space Locked" ma:internalName="Is_Collaboration_Space_Locked">
      <xsd:simpleType>
        <xsd:restriction base="dms:Boolean"/>
      </xsd:simpleType>
    </xsd:element>
    <xsd:element name="IsNotebookLocked" ma:index="40" nillable="true" ma:displayName="Is Notebook Locked" ma:internalName="IsNotebookLocked">
      <xsd:simpleType>
        <xsd:restriction base="dms:Boolean"/>
      </xsd:simpleType>
    </xsd:element>
    <xsd:element name="MediaServiceLocation" ma:index="41"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408A8D6-033A-472B-8BEB-63B8F7C284EB}">
  <ds:schemaRefs>
    <ds:schemaRef ds:uri="http://schemas.microsoft.com/office/2006/documentManagement/types"/>
    <ds:schemaRef ds:uri="http://schemas.openxmlformats.org/package/2006/metadata/core-properties"/>
    <ds:schemaRef ds:uri="http://schemas.microsoft.com/office/infopath/2007/PartnerControls"/>
    <ds:schemaRef ds:uri="http://purl.org/dc/dcmitype/"/>
    <ds:schemaRef ds:uri="http://schemas.microsoft.com/office/2006/metadata/properties"/>
    <ds:schemaRef ds:uri="http://purl.org/dc/elements/1.1/"/>
    <ds:schemaRef ds:uri="http://www.w3.org/XML/1998/namespace"/>
    <ds:schemaRef ds:uri="12a85f15-c928-4f45-a1a5-a68e613be000"/>
    <ds:schemaRef ds:uri="8326b30a-9463-4b46-b309-08a4c3c3e204"/>
    <ds:schemaRef ds:uri="http://purl.org/dc/terms/"/>
  </ds:schemaRefs>
</ds:datastoreItem>
</file>

<file path=customXml/itemProps2.xml><?xml version="1.0" encoding="utf-8"?>
<ds:datastoreItem xmlns:ds="http://schemas.openxmlformats.org/officeDocument/2006/customXml" ds:itemID="{8A05ACF9-EAA9-4FF6-95A0-E3B659B698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26b30a-9463-4b46-b309-08a4c3c3e204"/>
    <ds:schemaRef ds:uri="12a85f15-c928-4f45-a1a5-a68e613be0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1CC7B47-8D79-4E1A-80B5-7F70A543A9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2512</Words>
  <Application>Microsoft Office PowerPoint</Application>
  <PresentationFormat>Widescreen</PresentationFormat>
  <Paragraphs>189</Paragraphs>
  <Slides>16</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Century Gothic</vt:lpstr>
      <vt:lpstr>Mesh</vt:lpstr>
      <vt:lpstr>  2020-2021       Return to school plan</vt:lpstr>
      <vt:lpstr>Our Game Plan</vt:lpstr>
      <vt:lpstr>Safe re-entry into St. Regis </vt:lpstr>
      <vt:lpstr>COVID-19 Screening and Community Protection </vt:lpstr>
      <vt:lpstr>What if Someone Tests Positive? </vt:lpstr>
      <vt:lpstr>PowerPoint Presentation</vt:lpstr>
      <vt:lpstr>PowerPoint Presentation</vt:lpstr>
      <vt:lpstr>Spacing, movement, &amp; access   </vt:lpstr>
      <vt:lpstr>Drop Off &amp; Pick Up Procedures </vt:lpstr>
      <vt:lpstr>PowerPoint Presentation</vt:lpstr>
      <vt:lpstr>Student Support </vt:lpstr>
      <vt:lpstr>Distance Learning</vt:lpstr>
      <vt:lpstr>Maintaining our catholic identity</vt:lpstr>
      <vt:lpstr>Our Commitment</vt:lpstr>
      <vt:lpstr>Questions?</vt:lpstr>
      <vt:lpstr>Thank you for partnering with us for the  2020-2021  school year! We can’t wait to see you this fall!   May God Bless and Protect you and your families.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2020-07-23T18:50:52Z</dcterms:created>
  <dcterms:modified xsi:type="dcterms:W3CDTF">2022-06-22T18:30:38Z</dcterms:modified>
</cp:coreProperties>
</file>